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Playfair Display"/>
      <p:regular r:id="rId55"/>
      <p:bold r:id="rId56"/>
      <p:italic r:id="rId57"/>
      <p:boldItalic r:id="rId58"/>
    </p:embeddedFont>
    <p:embeddedFont>
      <p:font typeface="Arvo"/>
      <p:regular r:id="rId59"/>
      <p:bold r:id="rId60"/>
      <p:italic r:id="rId61"/>
      <p:boldItalic r:id="rId62"/>
    </p:embeddedFont>
    <p:embeddedFont>
      <p:font typeface="Bitter"/>
      <p:regular r:id="rId63"/>
      <p:bold r:id="rId64"/>
      <p:italic r:id="rId65"/>
    </p:embeddedFont>
    <p:embeddedFont>
      <p:font typeface="Orbitron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05844A4-34AA-49D3-8962-BF6FA31D7C66}">
  <a:tblStyle styleId="{305844A4-34AA-49D3-8962-BF6FA31D7C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vo-boldItalic.fntdata"/><Relationship Id="rId61" Type="http://schemas.openxmlformats.org/officeDocument/2006/relationships/font" Target="fonts/Arvo-italic.fntdata"/><Relationship Id="rId20" Type="http://schemas.openxmlformats.org/officeDocument/2006/relationships/slide" Target="slides/slide15.xml"/><Relationship Id="rId64" Type="http://schemas.openxmlformats.org/officeDocument/2006/relationships/font" Target="fonts/Bitter-bold.fntdata"/><Relationship Id="rId63" Type="http://schemas.openxmlformats.org/officeDocument/2006/relationships/font" Target="fonts/Bitter-regular.fntdata"/><Relationship Id="rId22" Type="http://schemas.openxmlformats.org/officeDocument/2006/relationships/slide" Target="slides/slide17.xml"/><Relationship Id="rId66" Type="http://schemas.openxmlformats.org/officeDocument/2006/relationships/font" Target="fonts/Orbitron-regular.fntdata"/><Relationship Id="rId21" Type="http://schemas.openxmlformats.org/officeDocument/2006/relationships/slide" Target="slides/slide16.xml"/><Relationship Id="rId65" Type="http://schemas.openxmlformats.org/officeDocument/2006/relationships/font" Target="fonts/Bitt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Orbitron-bold.fntdata"/><Relationship Id="rId60" Type="http://schemas.openxmlformats.org/officeDocument/2006/relationships/font" Target="fonts/Arv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56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59" Type="http://schemas.openxmlformats.org/officeDocument/2006/relationships/font" Target="fonts/Arvo-regular.fntdata"/><Relationship Id="rId14" Type="http://schemas.openxmlformats.org/officeDocument/2006/relationships/slide" Target="slides/slide9.xml"/><Relationship Id="rId58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219650" y="1232775"/>
            <a:ext cx="4704600" cy="28305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219700" y="1156500"/>
            <a:ext cx="4704600" cy="28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2436950" y="1860375"/>
            <a:ext cx="4270200" cy="17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12" name="Shape 12"/>
          <p:cNvCxnSpPr/>
          <p:nvPr/>
        </p:nvCxnSpPr>
        <p:spPr>
          <a:xfrm>
            <a:off x="2222700" y="1860375"/>
            <a:ext cx="4698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vertical divider">
  <p:cSld name="BLANK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543000" y="530100"/>
            <a:ext cx="8058000" cy="4159500"/>
            <a:chOff x="543000" y="530100"/>
            <a:chExt cx="8058000" cy="4159500"/>
          </a:xfrm>
        </p:grpSpPr>
        <p:sp>
          <p:nvSpPr>
            <p:cNvPr id="71" name="Shape 71"/>
            <p:cNvSpPr/>
            <p:nvPr/>
          </p:nvSpPr>
          <p:spPr>
            <a:xfrm>
              <a:off x="543000" y="606300"/>
              <a:ext cx="8058000" cy="40833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543000" y="530100"/>
              <a:ext cx="8058000" cy="408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" name="Shape 73"/>
          <p:cNvCxnSpPr/>
          <p:nvPr/>
        </p:nvCxnSpPr>
        <p:spPr>
          <a:xfrm>
            <a:off x="1333200" y="530112"/>
            <a:ext cx="0" cy="40782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Shape 74"/>
          <p:cNvCxnSpPr/>
          <p:nvPr/>
        </p:nvCxnSpPr>
        <p:spPr>
          <a:xfrm>
            <a:off x="542850" y="1326975"/>
            <a:ext cx="7962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2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543000" y="530100"/>
            <a:ext cx="8058000" cy="4159500"/>
            <a:chOff x="543000" y="530100"/>
            <a:chExt cx="8058000" cy="4159500"/>
          </a:xfrm>
        </p:grpSpPr>
        <p:sp>
          <p:nvSpPr>
            <p:cNvPr id="77" name="Shape 77"/>
            <p:cNvSpPr/>
            <p:nvPr/>
          </p:nvSpPr>
          <p:spPr>
            <a:xfrm>
              <a:off x="543000" y="606300"/>
              <a:ext cx="8058000" cy="40833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543000" y="530100"/>
              <a:ext cx="8058000" cy="408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ackground only">
  <p:cSld name="BLANK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1007250" y="2068050"/>
            <a:ext cx="7129500" cy="11598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1007250" y="1991850"/>
            <a:ext cx="7129500" cy="11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0" sz="18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0"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0"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0"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0"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0"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0"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0"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b="0"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007250" y="1990423"/>
            <a:ext cx="116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b="1" sz="20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b="1" sz="20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b="1" sz="20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b="1" sz="20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b="1" sz="20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b="1" sz="20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b="1" sz="20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b="1" sz="20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b="1" sz="20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cxnSp>
        <p:nvCxnSpPr>
          <p:cNvPr id="18" name="Shape 18"/>
          <p:cNvCxnSpPr/>
          <p:nvPr/>
        </p:nvCxnSpPr>
        <p:spPr>
          <a:xfrm>
            <a:off x="2171400" y="1990437"/>
            <a:ext cx="0" cy="11580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965075" y="1005075"/>
            <a:ext cx="7214700" cy="32859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965075" y="928875"/>
            <a:ext cx="7214700" cy="32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2732350" y="940950"/>
            <a:ext cx="3672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60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3" name="Shape 23"/>
          <p:cNvCxnSpPr/>
          <p:nvPr/>
        </p:nvCxnSpPr>
        <p:spPr>
          <a:xfrm>
            <a:off x="972920" y="1631775"/>
            <a:ext cx="72096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Shape 24"/>
          <p:cNvSpPr txBox="1"/>
          <p:nvPr>
            <p:ph idx="1" type="body"/>
          </p:nvPr>
        </p:nvSpPr>
        <p:spPr>
          <a:xfrm>
            <a:off x="1918075" y="1719025"/>
            <a:ext cx="5307900" cy="21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Char char="■"/>
              <a:defRPr i="1" sz="2000"/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/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/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/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 sz="2000"/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/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 sz="2000"/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 sz="2000"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 sz="2000"/>
            </a:lvl9pPr>
          </a:lstStyle>
          <a:p/>
        </p:txBody>
      </p:sp>
      <p:grpSp>
        <p:nvGrpSpPr>
          <p:cNvPr id="25" name="Shape 25"/>
          <p:cNvGrpSpPr/>
          <p:nvPr/>
        </p:nvGrpSpPr>
        <p:grpSpPr>
          <a:xfrm>
            <a:off x="4226084" y="928887"/>
            <a:ext cx="691832" cy="699600"/>
            <a:chOff x="4220518" y="928887"/>
            <a:chExt cx="691832" cy="699600"/>
          </a:xfrm>
        </p:grpSpPr>
        <p:cxnSp>
          <p:nvCxnSpPr>
            <p:cNvPr id="26" name="Shape 26"/>
            <p:cNvCxnSpPr/>
            <p:nvPr/>
          </p:nvCxnSpPr>
          <p:spPr>
            <a:xfrm>
              <a:off x="4220518" y="928887"/>
              <a:ext cx="0" cy="69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Shape 27"/>
            <p:cNvCxnSpPr/>
            <p:nvPr/>
          </p:nvCxnSpPr>
          <p:spPr>
            <a:xfrm>
              <a:off x="4912350" y="928887"/>
              <a:ext cx="0" cy="6996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543000" y="606300"/>
            <a:ext cx="8058000" cy="40833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Shape 31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Shape 32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Shape 33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1379650" y="1502274"/>
            <a:ext cx="67254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543000" y="606300"/>
            <a:ext cx="8058000" cy="40833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Shape 39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1333200" y="1538075"/>
            <a:ext cx="3232200" cy="276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88461" y="1538075"/>
            <a:ext cx="3232200" cy="276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543000" y="606300"/>
            <a:ext cx="8058000" cy="40833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Shape 47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333200" y="1504100"/>
            <a:ext cx="22356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3683438" y="1504100"/>
            <a:ext cx="22356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1" name="Shape 51"/>
          <p:cNvSpPr txBox="1"/>
          <p:nvPr>
            <p:ph idx="3" type="body"/>
          </p:nvPr>
        </p:nvSpPr>
        <p:spPr>
          <a:xfrm>
            <a:off x="6033675" y="1504100"/>
            <a:ext cx="2235600" cy="272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543000" y="606300"/>
            <a:ext cx="8058000" cy="40833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Shape 56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Shape 57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543000" y="606300"/>
            <a:ext cx="8058000" cy="40833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42850" y="4204075"/>
            <a:ext cx="8058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idx="1" type="body"/>
          </p:nvPr>
        </p:nvSpPr>
        <p:spPr>
          <a:xfrm>
            <a:off x="542850" y="4204075"/>
            <a:ext cx="8058300" cy="4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horizontal divider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Shape 64"/>
          <p:cNvGrpSpPr/>
          <p:nvPr/>
        </p:nvGrpSpPr>
        <p:grpSpPr>
          <a:xfrm>
            <a:off x="543000" y="530100"/>
            <a:ext cx="8058000" cy="4159500"/>
            <a:chOff x="543000" y="530100"/>
            <a:chExt cx="8058000" cy="4159500"/>
          </a:xfrm>
        </p:grpSpPr>
        <p:sp>
          <p:nvSpPr>
            <p:cNvPr id="65" name="Shape 65"/>
            <p:cNvSpPr/>
            <p:nvPr/>
          </p:nvSpPr>
          <p:spPr>
            <a:xfrm>
              <a:off x="543000" y="606300"/>
              <a:ext cx="8058000" cy="408330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543000" y="530100"/>
              <a:ext cx="8058000" cy="408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" name="Shape 67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Shape 68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idx="1" type="body"/>
          </p:nvPr>
        </p:nvSpPr>
        <p:spPr>
          <a:xfrm>
            <a:off x="1379650" y="1502274"/>
            <a:ext cx="6725400" cy="28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Bitter"/>
              <a:buChar char="■"/>
              <a:defRPr sz="30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Bitter"/>
              <a:buChar char="■"/>
              <a:defRPr sz="24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Bitter"/>
              <a:buChar char="■"/>
              <a:defRPr sz="24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Bitter"/>
              <a:buChar char="■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○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■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●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○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■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45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02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54.png"/><Relationship Id="rId13" Type="http://schemas.openxmlformats.org/officeDocument/2006/relationships/image" Target="../media/image4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Relationship Id="rId5" Type="http://schemas.openxmlformats.org/officeDocument/2006/relationships/image" Target="../media/image52.png"/><Relationship Id="rId6" Type="http://schemas.openxmlformats.org/officeDocument/2006/relationships/image" Target="../media/image62.png"/><Relationship Id="rId7" Type="http://schemas.openxmlformats.org/officeDocument/2006/relationships/image" Target="../media/image51.png"/><Relationship Id="rId8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58.png"/><Relationship Id="rId8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6.png"/><Relationship Id="rId10" Type="http://schemas.openxmlformats.org/officeDocument/2006/relationships/image" Target="../media/image78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2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Relationship Id="rId5" Type="http://schemas.openxmlformats.org/officeDocument/2006/relationships/image" Target="../media/image63.jpg"/><Relationship Id="rId6" Type="http://schemas.openxmlformats.org/officeDocument/2006/relationships/image" Target="../media/image70.jpg"/><Relationship Id="rId7" Type="http://schemas.openxmlformats.org/officeDocument/2006/relationships/image" Target="../media/image67.jpg"/><Relationship Id="rId8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0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jpg"/><Relationship Id="rId4" Type="http://schemas.openxmlformats.org/officeDocument/2006/relationships/image" Target="../media/image99.jpg"/><Relationship Id="rId5" Type="http://schemas.openxmlformats.org/officeDocument/2006/relationships/image" Target="../media/image84.png"/><Relationship Id="rId6" Type="http://schemas.openxmlformats.org/officeDocument/2006/relationships/image" Target="../media/image88.png"/><Relationship Id="rId7" Type="http://schemas.openxmlformats.org/officeDocument/2006/relationships/image" Target="../media/image8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5.jp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0.jp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8.jpg"/><Relationship Id="rId4" Type="http://schemas.openxmlformats.org/officeDocument/2006/relationships/image" Target="../media/image77.png"/><Relationship Id="rId5" Type="http://schemas.openxmlformats.org/officeDocument/2006/relationships/image" Target="../media/image9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7.jpg"/><Relationship Id="rId4" Type="http://schemas.openxmlformats.org/officeDocument/2006/relationships/image" Target="../media/image91.png"/><Relationship Id="rId5" Type="http://schemas.openxmlformats.org/officeDocument/2006/relationships/image" Target="../media/image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7.jpg"/><Relationship Id="rId4" Type="http://schemas.openxmlformats.org/officeDocument/2006/relationships/image" Target="../media/image89.png"/><Relationship Id="rId5" Type="http://schemas.openxmlformats.org/officeDocument/2006/relationships/image" Target="../media/image9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01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8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2436950" y="1860375"/>
            <a:ext cx="4270200" cy="17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to See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By: Preston Dunton</a:t>
            </a:r>
            <a:endParaRPr sz="1800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463" y="1290265"/>
            <a:ext cx="409075" cy="4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Task</a:t>
            </a: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5485785" y="2025375"/>
            <a:ext cx="2121600" cy="166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rPr>
              <a:t>  Count Number of Emojis</a:t>
            </a:r>
            <a:endParaRPr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48" name="Shape 248"/>
          <p:cNvSpPr/>
          <p:nvPr/>
        </p:nvSpPr>
        <p:spPr>
          <a:xfrm>
            <a:off x="3560318" y="2025375"/>
            <a:ext cx="2121600" cy="166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rPr>
              <a:t>  Count Number of Eyes</a:t>
            </a:r>
            <a:endParaRPr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49" name="Shape 249"/>
          <p:cNvSpPr/>
          <p:nvPr/>
        </p:nvSpPr>
        <p:spPr>
          <a:xfrm>
            <a:off x="1634850" y="2025375"/>
            <a:ext cx="2121600" cy="1666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FEFEF"/>
          </a:solidFill>
          <a:ln cap="flat" cmpd="sng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rPr>
              <a:t>Decision Tree</a:t>
            </a:r>
            <a:endParaRPr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rPr>
              <a:t>To Identify Eye Pixels</a:t>
            </a:r>
            <a:endParaRPr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801931" y="785108"/>
            <a:ext cx="286805" cy="28678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525" y="1822711"/>
            <a:ext cx="4281125" cy="303211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453996" y="3479100"/>
            <a:ext cx="3617400" cy="1535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215" y="3479090"/>
            <a:ext cx="1490952" cy="153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 rotWithShape="1">
          <a:blip r:embed="rId5">
            <a:alphaModFix/>
          </a:blip>
          <a:srcRect b="13291" l="0" r="0" t="10801"/>
          <a:stretch/>
        </p:blipFill>
        <p:spPr>
          <a:xfrm>
            <a:off x="453975" y="1691075"/>
            <a:ext cx="3617450" cy="153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Shape 259"/>
          <p:cNvGrpSpPr/>
          <p:nvPr/>
        </p:nvGrpSpPr>
        <p:grpSpPr>
          <a:xfrm>
            <a:off x="453975" y="338125"/>
            <a:ext cx="8233200" cy="1100700"/>
            <a:chOff x="4688838" y="424025"/>
            <a:chExt cx="8233200" cy="1100700"/>
          </a:xfrm>
        </p:grpSpPr>
        <p:sp>
          <p:nvSpPr>
            <p:cNvPr id="260" name="Shape 260"/>
            <p:cNvSpPr txBox="1"/>
            <p:nvPr/>
          </p:nvSpPr>
          <p:spPr>
            <a:xfrm>
              <a:off x="4688838" y="440225"/>
              <a:ext cx="8233200" cy="107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endParaRPr>
            </a:p>
            <a:p>
              <a:pPr indent="0" lvl="0" mar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999999"/>
                  </a:solidFill>
                  <a:latin typeface="Arvo"/>
                  <a:ea typeface="Arvo"/>
                  <a:cs typeface="Arvo"/>
                  <a:sym typeface="Arvo"/>
                </a:rPr>
                <a:t>                             Tools</a:t>
              </a:r>
              <a:endPara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cxnSp>
          <p:nvCxnSpPr>
            <p:cNvPr id="261" name="Shape 261"/>
            <p:cNvCxnSpPr/>
            <p:nvPr/>
          </p:nvCxnSpPr>
          <p:spPr>
            <a:xfrm>
              <a:off x="5648200" y="424025"/>
              <a:ext cx="10800" cy="1100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2" name="Shape 262"/>
            <p:cNvGrpSpPr/>
            <p:nvPr/>
          </p:nvGrpSpPr>
          <p:grpSpPr>
            <a:xfrm>
              <a:off x="5012908" y="817976"/>
              <a:ext cx="330382" cy="318176"/>
              <a:chOff x="2583325" y="2972875"/>
              <a:chExt cx="462850" cy="445750"/>
            </a:xfrm>
          </p:grpSpPr>
          <p:sp>
            <p:nvSpPr>
              <p:cNvPr id="263" name="Shape 263"/>
              <p:cNvSpPr/>
              <p:nvPr/>
            </p:nvSpPr>
            <p:spPr>
              <a:xfrm>
                <a:off x="2701775" y="3323350"/>
                <a:ext cx="225950" cy="95275"/>
              </a:xfrm>
              <a:custGeom>
                <a:pathLst>
                  <a:path extrusionOk="0" h="3811" w="9038">
                    <a:moveTo>
                      <a:pt x="2956" y="1"/>
                    </a:moveTo>
                    <a:lnTo>
                      <a:pt x="2956" y="2956"/>
                    </a:lnTo>
                    <a:lnTo>
                      <a:pt x="685" y="2956"/>
                    </a:lnTo>
                    <a:lnTo>
                      <a:pt x="514" y="3005"/>
                    </a:lnTo>
                    <a:lnTo>
                      <a:pt x="367" y="3103"/>
                    </a:lnTo>
                    <a:lnTo>
                      <a:pt x="245" y="3200"/>
                    </a:lnTo>
                    <a:lnTo>
                      <a:pt x="147" y="3322"/>
                    </a:lnTo>
                    <a:lnTo>
                      <a:pt x="50" y="3469"/>
                    </a:lnTo>
                    <a:lnTo>
                      <a:pt x="1" y="3640"/>
                    </a:lnTo>
                    <a:lnTo>
                      <a:pt x="1" y="3811"/>
                    </a:lnTo>
                    <a:lnTo>
                      <a:pt x="9037" y="3811"/>
                    </a:lnTo>
                    <a:lnTo>
                      <a:pt x="9037" y="3640"/>
                    </a:lnTo>
                    <a:lnTo>
                      <a:pt x="8988" y="3469"/>
                    </a:lnTo>
                    <a:lnTo>
                      <a:pt x="8891" y="3322"/>
                    </a:lnTo>
                    <a:lnTo>
                      <a:pt x="8793" y="3200"/>
                    </a:lnTo>
                    <a:lnTo>
                      <a:pt x="8671" y="3103"/>
                    </a:lnTo>
                    <a:lnTo>
                      <a:pt x="8524" y="3005"/>
                    </a:lnTo>
                    <a:lnTo>
                      <a:pt x="8353" y="2956"/>
                    </a:lnTo>
                    <a:lnTo>
                      <a:pt x="6082" y="2956"/>
                    </a:lnTo>
                    <a:lnTo>
                      <a:pt x="608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264" name="Shape 264"/>
              <p:cNvSpPr/>
              <p:nvPr/>
            </p:nvSpPr>
            <p:spPr>
              <a:xfrm>
                <a:off x="2583325" y="2972875"/>
                <a:ext cx="462850" cy="337075"/>
              </a:xfrm>
              <a:custGeom>
                <a:pathLst>
                  <a:path extrusionOk="0" h="13483" w="18514">
                    <a:moveTo>
                      <a:pt x="17048" y="1466"/>
                    </a:moveTo>
                    <a:lnTo>
                      <a:pt x="17048" y="12017"/>
                    </a:lnTo>
                    <a:lnTo>
                      <a:pt x="1466" y="12017"/>
                    </a:lnTo>
                    <a:lnTo>
                      <a:pt x="1466" y="1466"/>
                    </a:lnTo>
                    <a:close/>
                    <a:moveTo>
                      <a:pt x="391" y="1"/>
                    </a:moveTo>
                    <a:lnTo>
                      <a:pt x="318" y="50"/>
                    </a:lnTo>
                    <a:lnTo>
                      <a:pt x="220" y="74"/>
                    </a:lnTo>
                    <a:lnTo>
                      <a:pt x="147" y="148"/>
                    </a:lnTo>
                    <a:lnTo>
                      <a:pt x="98" y="221"/>
                    </a:lnTo>
                    <a:lnTo>
                      <a:pt x="49" y="294"/>
                    </a:lnTo>
                    <a:lnTo>
                      <a:pt x="25" y="392"/>
                    </a:lnTo>
                    <a:lnTo>
                      <a:pt x="1" y="489"/>
                    </a:lnTo>
                    <a:lnTo>
                      <a:pt x="1" y="12994"/>
                    </a:lnTo>
                    <a:lnTo>
                      <a:pt x="25" y="13092"/>
                    </a:lnTo>
                    <a:lnTo>
                      <a:pt x="49" y="13189"/>
                    </a:lnTo>
                    <a:lnTo>
                      <a:pt x="98" y="13263"/>
                    </a:lnTo>
                    <a:lnTo>
                      <a:pt x="147" y="13336"/>
                    </a:lnTo>
                    <a:lnTo>
                      <a:pt x="220" y="13409"/>
                    </a:lnTo>
                    <a:lnTo>
                      <a:pt x="318" y="13434"/>
                    </a:lnTo>
                    <a:lnTo>
                      <a:pt x="391" y="13483"/>
                    </a:lnTo>
                    <a:lnTo>
                      <a:pt x="18123" y="13483"/>
                    </a:lnTo>
                    <a:lnTo>
                      <a:pt x="18196" y="13434"/>
                    </a:lnTo>
                    <a:lnTo>
                      <a:pt x="18293" y="13409"/>
                    </a:lnTo>
                    <a:lnTo>
                      <a:pt x="18367" y="13336"/>
                    </a:lnTo>
                    <a:lnTo>
                      <a:pt x="18416" y="13263"/>
                    </a:lnTo>
                    <a:lnTo>
                      <a:pt x="18464" y="13189"/>
                    </a:lnTo>
                    <a:lnTo>
                      <a:pt x="18489" y="13092"/>
                    </a:lnTo>
                    <a:lnTo>
                      <a:pt x="18513" y="12994"/>
                    </a:lnTo>
                    <a:lnTo>
                      <a:pt x="18513" y="489"/>
                    </a:lnTo>
                    <a:lnTo>
                      <a:pt x="18489" y="392"/>
                    </a:lnTo>
                    <a:lnTo>
                      <a:pt x="18464" y="294"/>
                    </a:lnTo>
                    <a:lnTo>
                      <a:pt x="18416" y="221"/>
                    </a:lnTo>
                    <a:lnTo>
                      <a:pt x="18367" y="148"/>
                    </a:lnTo>
                    <a:lnTo>
                      <a:pt x="18293" y="74"/>
                    </a:lnTo>
                    <a:lnTo>
                      <a:pt x="18196" y="50"/>
                    </a:lnTo>
                    <a:lnTo>
                      <a:pt x="18123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 and the ID3 Algorithm</a:t>
            </a:r>
            <a:endParaRPr/>
          </a:p>
        </p:txBody>
      </p:sp>
      <p:sp>
        <p:nvSpPr>
          <p:cNvPr id="270" name="Shape 270"/>
          <p:cNvSpPr txBox="1"/>
          <p:nvPr>
            <p:ph idx="1" type="subTitle"/>
          </p:nvPr>
        </p:nvSpPr>
        <p:spPr>
          <a:xfrm>
            <a:off x="1007250" y="1990423"/>
            <a:ext cx="116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18599" l="23060" r="25037" t="23922"/>
          <a:stretch/>
        </p:blipFill>
        <p:spPr>
          <a:xfrm>
            <a:off x="279150" y="231625"/>
            <a:ext cx="3973076" cy="25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4">
            <a:alphaModFix/>
          </a:blip>
          <a:srcRect b="27493" l="34759" r="35641" t="41103"/>
          <a:stretch/>
        </p:blipFill>
        <p:spPr>
          <a:xfrm>
            <a:off x="4542175" y="231624"/>
            <a:ext cx="4384723" cy="2544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Shape 277"/>
          <p:cNvGrpSpPr/>
          <p:nvPr/>
        </p:nvGrpSpPr>
        <p:grpSpPr>
          <a:xfrm>
            <a:off x="279166" y="231625"/>
            <a:ext cx="8213459" cy="4033415"/>
            <a:chOff x="279166" y="231625"/>
            <a:chExt cx="8213459" cy="4033415"/>
          </a:xfrm>
        </p:grpSpPr>
        <p:grpSp>
          <p:nvGrpSpPr>
            <p:cNvPr id="278" name="Shape 278"/>
            <p:cNvGrpSpPr/>
            <p:nvPr/>
          </p:nvGrpSpPr>
          <p:grpSpPr>
            <a:xfrm>
              <a:off x="279166" y="3769470"/>
              <a:ext cx="4628151" cy="495571"/>
              <a:chOff x="1384975" y="3992875"/>
              <a:chExt cx="3092650" cy="333000"/>
            </a:xfrm>
          </p:grpSpPr>
          <p:pic>
            <p:nvPicPr>
              <p:cNvPr descr="tennis.png" id="279" name="Shape 27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4975" y="3992900"/>
                <a:ext cx="332950" cy="332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0" name="Shape 280"/>
              <p:cNvSpPr txBox="1"/>
              <p:nvPr/>
            </p:nvSpPr>
            <p:spPr>
              <a:xfrm>
                <a:off x="1717925" y="3992875"/>
                <a:ext cx="2759700" cy="3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Arvo"/>
                    <a:ea typeface="Arvo"/>
                    <a:cs typeface="Arvo"/>
                    <a:sym typeface="Arvo"/>
                  </a:rPr>
                  <a:t>Attributes and Possible Values</a:t>
                </a:r>
                <a:endParaRPr sz="1800">
                  <a:solidFill>
                    <a:srgbClr val="FFFFFF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sp>
          <p:nvSpPr>
            <p:cNvPr id="281" name="Shape 281"/>
            <p:cNvSpPr/>
            <p:nvPr/>
          </p:nvSpPr>
          <p:spPr>
            <a:xfrm>
              <a:off x="732275" y="231625"/>
              <a:ext cx="2832900" cy="2560200"/>
            </a:xfrm>
            <a:prstGeom prst="roundRect">
              <a:avLst>
                <a:gd fmla="val 4951" name="adj"/>
              </a:avLst>
            </a:prstGeom>
            <a:solidFill>
              <a:srgbClr val="00FF00">
                <a:alpha val="553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466400" y="231625"/>
              <a:ext cx="749400" cy="273000"/>
            </a:xfrm>
            <a:prstGeom prst="roundRect">
              <a:avLst>
                <a:gd fmla="val 4951" name="adj"/>
              </a:avLst>
            </a:prstGeom>
            <a:solidFill>
              <a:srgbClr val="00FF00">
                <a:alpha val="553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4907325" y="1511525"/>
              <a:ext cx="749400" cy="273000"/>
            </a:xfrm>
            <a:prstGeom prst="roundRect">
              <a:avLst>
                <a:gd fmla="val 4951" name="adj"/>
              </a:avLst>
            </a:prstGeom>
            <a:solidFill>
              <a:srgbClr val="00FF00">
                <a:alpha val="553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7743225" y="1467525"/>
              <a:ext cx="749400" cy="273000"/>
            </a:xfrm>
            <a:prstGeom prst="roundRect">
              <a:avLst>
                <a:gd fmla="val 4951" name="adj"/>
              </a:avLst>
            </a:prstGeom>
            <a:solidFill>
              <a:srgbClr val="00FF00">
                <a:alpha val="5538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79166" y="231625"/>
            <a:ext cx="8502159" cy="3494465"/>
            <a:chOff x="279166" y="231625"/>
            <a:chExt cx="8502159" cy="3494465"/>
          </a:xfrm>
        </p:grpSpPr>
        <p:sp>
          <p:nvSpPr>
            <p:cNvPr id="286" name="Shape 286"/>
            <p:cNvSpPr/>
            <p:nvPr/>
          </p:nvSpPr>
          <p:spPr>
            <a:xfrm>
              <a:off x="3565025" y="231625"/>
              <a:ext cx="687300" cy="25602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484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" name="Shape 287"/>
            <p:cNvGrpSpPr/>
            <p:nvPr/>
          </p:nvGrpSpPr>
          <p:grpSpPr>
            <a:xfrm>
              <a:off x="279166" y="3230520"/>
              <a:ext cx="4628151" cy="495571"/>
              <a:chOff x="1384975" y="3992875"/>
              <a:chExt cx="3092650" cy="333000"/>
            </a:xfrm>
          </p:grpSpPr>
          <p:pic>
            <p:nvPicPr>
              <p:cNvPr descr="tennis.png" id="288" name="Shape 28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4975" y="3992900"/>
                <a:ext cx="332950" cy="332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9" name="Shape 289"/>
              <p:cNvSpPr txBox="1"/>
              <p:nvPr/>
            </p:nvSpPr>
            <p:spPr>
              <a:xfrm>
                <a:off x="1717925" y="3992875"/>
                <a:ext cx="2759700" cy="3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Arvo"/>
                    <a:ea typeface="Arvo"/>
                    <a:cs typeface="Arvo"/>
                    <a:sym typeface="Arvo"/>
                  </a:rPr>
                  <a:t>Positive and Negative Classes</a:t>
                </a:r>
                <a:endParaRPr sz="1800">
                  <a:solidFill>
                    <a:srgbClr val="FFFFFF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sp>
          <p:nvSpPr>
            <p:cNvPr id="290" name="Shape 290"/>
            <p:cNvSpPr/>
            <p:nvPr/>
          </p:nvSpPr>
          <p:spPr>
            <a:xfrm>
              <a:off x="4619425" y="2457025"/>
              <a:ext cx="384600" cy="3348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484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5437575" y="2457025"/>
              <a:ext cx="384600" cy="3348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484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663800" y="1537700"/>
              <a:ext cx="384600" cy="3348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484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7428250" y="2457025"/>
              <a:ext cx="384600" cy="3348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484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8396725" y="2457025"/>
              <a:ext cx="384600" cy="334800"/>
            </a:xfrm>
            <a:prstGeom prst="roundRect">
              <a:avLst>
                <a:gd fmla="val 16667" name="adj"/>
              </a:avLst>
            </a:prstGeom>
            <a:solidFill>
              <a:srgbClr val="FFFF00">
                <a:alpha val="4846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Shape 295"/>
          <p:cNvGrpSpPr/>
          <p:nvPr/>
        </p:nvGrpSpPr>
        <p:grpSpPr>
          <a:xfrm>
            <a:off x="279166" y="4359845"/>
            <a:ext cx="4628151" cy="495571"/>
            <a:chOff x="1384975" y="3992875"/>
            <a:chExt cx="3092650" cy="333000"/>
          </a:xfrm>
        </p:grpSpPr>
        <p:pic>
          <p:nvPicPr>
            <p:cNvPr descr="tennis.png" id="296" name="Shape 2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84975" y="3992900"/>
              <a:ext cx="332950" cy="33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 txBox="1"/>
            <p:nvPr/>
          </p:nvSpPr>
          <p:spPr>
            <a:xfrm>
              <a:off x="1717925" y="3992875"/>
              <a:ext cx="27597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Arvo"/>
                  <a:ea typeface="Arvo"/>
                  <a:cs typeface="Arvo"/>
                  <a:sym typeface="Arvo"/>
                </a:rPr>
                <a:t>Simple and Not Redundant</a:t>
              </a:r>
              <a:endParaRPr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298" name="Shape 298"/>
          <p:cNvSpPr txBox="1"/>
          <p:nvPr/>
        </p:nvSpPr>
        <p:spPr>
          <a:xfrm>
            <a:off x="264300" y="2954925"/>
            <a:ext cx="8615400" cy="19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Should we play tennis today?</a:t>
            </a:r>
            <a:endParaRPr sz="45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ID3 Algorithm</a:t>
            </a:r>
            <a:endParaRPr/>
          </a:p>
        </p:txBody>
      </p:sp>
      <p:grpSp>
        <p:nvGrpSpPr>
          <p:cNvPr id="304" name="Shape 304"/>
          <p:cNvGrpSpPr/>
          <p:nvPr/>
        </p:nvGrpSpPr>
        <p:grpSpPr>
          <a:xfrm>
            <a:off x="767957" y="743706"/>
            <a:ext cx="385291" cy="369588"/>
            <a:chOff x="5241175" y="4959100"/>
            <a:chExt cx="539775" cy="517775"/>
          </a:xfrm>
        </p:grpSpPr>
        <p:sp>
          <p:nvSpPr>
            <p:cNvPr id="305" name="Shape 305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11" name="Shape 311"/>
          <p:cNvSpPr txBox="1"/>
          <p:nvPr>
            <p:ph idx="4294967295" type="body"/>
          </p:nvPr>
        </p:nvSpPr>
        <p:spPr>
          <a:xfrm>
            <a:off x="1444075" y="1427100"/>
            <a:ext cx="67254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root node, that contains all examples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ID3 Algorithm</a:t>
            </a:r>
            <a:endParaRPr/>
          </a:p>
        </p:txBody>
      </p:sp>
      <p:grpSp>
        <p:nvGrpSpPr>
          <p:cNvPr id="317" name="Shape 317"/>
          <p:cNvGrpSpPr/>
          <p:nvPr/>
        </p:nvGrpSpPr>
        <p:grpSpPr>
          <a:xfrm>
            <a:off x="767957" y="743706"/>
            <a:ext cx="385291" cy="369588"/>
            <a:chOff x="5241175" y="4959100"/>
            <a:chExt cx="539775" cy="517775"/>
          </a:xfrm>
        </p:grpSpPr>
        <p:sp>
          <p:nvSpPr>
            <p:cNvPr id="318" name="Shape 318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24" name="Shape 324"/>
          <p:cNvSpPr txBox="1"/>
          <p:nvPr>
            <p:ph idx="4294967295" type="body"/>
          </p:nvPr>
        </p:nvSpPr>
        <p:spPr>
          <a:xfrm>
            <a:off x="1444075" y="1427100"/>
            <a:ext cx="67254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root node, that contains all examples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Split node on attribute that most cleanly divides classes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ID3 Algorithm</a:t>
            </a:r>
            <a:endParaRPr/>
          </a:p>
        </p:txBody>
      </p:sp>
      <p:grpSp>
        <p:nvGrpSpPr>
          <p:cNvPr id="330" name="Shape 330"/>
          <p:cNvGrpSpPr/>
          <p:nvPr/>
        </p:nvGrpSpPr>
        <p:grpSpPr>
          <a:xfrm>
            <a:off x="767957" y="743706"/>
            <a:ext cx="385291" cy="369588"/>
            <a:chOff x="5241175" y="4959100"/>
            <a:chExt cx="539775" cy="517775"/>
          </a:xfrm>
        </p:grpSpPr>
        <p:sp>
          <p:nvSpPr>
            <p:cNvPr id="331" name="Shape 331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2" name="Shape 332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37" name="Shape 337"/>
          <p:cNvSpPr txBox="1"/>
          <p:nvPr>
            <p:ph idx="4294967295" type="body"/>
          </p:nvPr>
        </p:nvSpPr>
        <p:spPr>
          <a:xfrm>
            <a:off x="1444075" y="1427100"/>
            <a:ext cx="67254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root node, that contains all examples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Split node on attribute that most cleanly divides classes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For each branch, continue to split on node that most cleanly divides classes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Entropy and Information Gain</a:t>
            </a:r>
            <a:endParaRPr/>
          </a:p>
        </p:txBody>
      </p:sp>
      <p:grpSp>
        <p:nvGrpSpPr>
          <p:cNvPr id="343" name="Shape 343"/>
          <p:cNvGrpSpPr/>
          <p:nvPr/>
        </p:nvGrpSpPr>
        <p:grpSpPr>
          <a:xfrm>
            <a:off x="790188" y="778013"/>
            <a:ext cx="312073" cy="312073"/>
            <a:chOff x="1922075" y="1629000"/>
            <a:chExt cx="437200" cy="437200"/>
          </a:xfrm>
        </p:grpSpPr>
        <p:sp>
          <p:nvSpPr>
            <p:cNvPr id="344" name="Shape 344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10147" l="32058" r="32595" t="29842"/>
          <a:stretch/>
        </p:blipFill>
        <p:spPr>
          <a:xfrm>
            <a:off x="5186450" y="1326900"/>
            <a:ext cx="3414676" cy="32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 b="21943" l="23557" r="46614" t="68405"/>
          <a:stretch/>
        </p:blipFill>
        <p:spPr>
          <a:xfrm>
            <a:off x="902000" y="1578475"/>
            <a:ext cx="3908625" cy="71102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>
            <p:ph idx="1" type="body"/>
          </p:nvPr>
        </p:nvSpPr>
        <p:spPr>
          <a:xfrm>
            <a:off x="1102250" y="2115375"/>
            <a:ext cx="40842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Measures Uncertainty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Measures Impurity</a:t>
            </a:r>
            <a:endParaRPr sz="1800"/>
          </a:p>
        </p:txBody>
      </p:sp>
      <p:pic>
        <p:nvPicPr>
          <p:cNvPr id="349" name="Shape 349"/>
          <p:cNvPicPr preferRelativeResize="0"/>
          <p:nvPr/>
        </p:nvPicPr>
        <p:blipFill rotWithShape="1">
          <a:blip r:embed="rId5">
            <a:alphaModFix/>
          </a:blip>
          <a:srcRect b="20693" l="24287" r="56101" t="69906"/>
          <a:stretch/>
        </p:blipFill>
        <p:spPr>
          <a:xfrm>
            <a:off x="1102250" y="2963775"/>
            <a:ext cx="2355373" cy="6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>
            <p:ph idx="1" type="body"/>
          </p:nvPr>
        </p:nvSpPr>
        <p:spPr>
          <a:xfrm>
            <a:off x="1102250" y="3470425"/>
            <a:ext cx="40842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Decrease in Entropy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Decrease in Uncertainty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ID3 Algorithm</a:t>
            </a:r>
            <a:endParaRPr/>
          </a:p>
        </p:txBody>
      </p:sp>
      <p:grpSp>
        <p:nvGrpSpPr>
          <p:cNvPr id="356" name="Shape 356"/>
          <p:cNvGrpSpPr/>
          <p:nvPr/>
        </p:nvGrpSpPr>
        <p:grpSpPr>
          <a:xfrm>
            <a:off x="767957" y="743706"/>
            <a:ext cx="385291" cy="369588"/>
            <a:chOff x="5241175" y="4959100"/>
            <a:chExt cx="539775" cy="517775"/>
          </a:xfrm>
        </p:grpSpPr>
        <p:sp>
          <p:nvSpPr>
            <p:cNvPr id="357" name="Shape 357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63" name="Shape 363"/>
          <p:cNvSpPr txBox="1"/>
          <p:nvPr>
            <p:ph idx="4294967295" type="body"/>
          </p:nvPr>
        </p:nvSpPr>
        <p:spPr>
          <a:xfrm>
            <a:off x="1444075" y="1427100"/>
            <a:ext cx="67254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root node, that contains all examples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Split node on attribute with highest Information Gain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For each branch, continue to split on node with highest Information Gain</a:t>
            </a:r>
            <a:endParaRPr sz="1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ID3 Algorithm</a:t>
            </a:r>
            <a:endParaRPr/>
          </a:p>
        </p:txBody>
      </p:sp>
      <p:grpSp>
        <p:nvGrpSpPr>
          <p:cNvPr id="369" name="Shape 369"/>
          <p:cNvGrpSpPr/>
          <p:nvPr/>
        </p:nvGrpSpPr>
        <p:grpSpPr>
          <a:xfrm>
            <a:off x="767957" y="743706"/>
            <a:ext cx="385291" cy="369588"/>
            <a:chOff x="5241175" y="4959100"/>
            <a:chExt cx="539775" cy="517775"/>
          </a:xfrm>
        </p:grpSpPr>
        <p:sp>
          <p:nvSpPr>
            <p:cNvPr id="370" name="Shape 370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76" name="Shape 376"/>
          <p:cNvSpPr txBox="1"/>
          <p:nvPr>
            <p:ph idx="4294967295" type="body"/>
          </p:nvPr>
        </p:nvSpPr>
        <p:spPr>
          <a:xfrm>
            <a:off x="1444075" y="1427100"/>
            <a:ext cx="67254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root node, that contains all examples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Split node on attribute with highest Information Gain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For each branch, continue to split on node with highest Information Gain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Stop when all nodes are split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4294967295" type="ctrTitle"/>
          </p:nvPr>
        </p:nvSpPr>
        <p:spPr>
          <a:xfrm>
            <a:off x="558375" y="2345350"/>
            <a:ext cx="8064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Machine Learning</a:t>
            </a:r>
            <a:endParaRPr sz="6000"/>
          </a:p>
        </p:txBody>
      </p:sp>
      <p:sp>
        <p:nvSpPr>
          <p:cNvPr id="91" name="Shape 91"/>
          <p:cNvSpPr txBox="1"/>
          <p:nvPr>
            <p:ph idx="4294967295" type="subTitle"/>
          </p:nvPr>
        </p:nvSpPr>
        <p:spPr>
          <a:xfrm>
            <a:off x="1778750" y="3259155"/>
            <a:ext cx="5586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/>
              <a:t>pattern recognition techniques inspired by the way humans learn</a:t>
            </a:r>
            <a:endParaRPr i="1" sz="1600"/>
          </a:p>
        </p:txBody>
      </p:sp>
      <p:grpSp>
        <p:nvGrpSpPr>
          <p:cNvPr id="92" name="Shape 92"/>
          <p:cNvGrpSpPr/>
          <p:nvPr/>
        </p:nvGrpSpPr>
        <p:grpSpPr>
          <a:xfrm>
            <a:off x="4419263" y="633541"/>
            <a:ext cx="305478" cy="519076"/>
            <a:chOff x="6730350" y="2315900"/>
            <a:chExt cx="257700" cy="420100"/>
          </a:xfrm>
        </p:grpSpPr>
        <p:sp>
          <p:nvSpPr>
            <p:cNvPr id="93" name="Shape 93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98" name="Shape 98"/>
          <p:cNvGrpSpPr/>
          <p:nvPr/>
        </p:nvGrpSpPr>
        <p:grpSpPr>
          <a:xfrm>
            <a:off x="3892236" y="1234943"/>
            <a:ext cx="1359529" cy="1252870"/>
            <a:chOff x="2583325" y="2972875"/>
            <a:chExt cx="462850" cy="445750"/>
          </a:xfrm>
        </p:grpSpPr>
        <p:sp>
          <p:nvSpPr>
            <p:cNvPr id="99" name="Shape 99"/>
            <p:cNvSpPr/>
            <p:nvPr/>
          </p:nvSpPr>
          <p:spPr>
            <a:xfrm>
              <a:off x="2701775" y="3323350"/>
              <a:ext cx="225950" cy="95275"/>
            </a:xfrm>
            <a:custGeom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2583325" y="2972875"/>
              <a:ext cx="462850" cy="337075"/>
            </a:xfrm>
            <a:custGeom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4294967295" type="ctrTitle"/>
          </p:nvPr>
        </p:nvSpPr>
        <p:spPr>
          <a:xfrm>
            <a:off x="539850" y="552125"/>
            <a:ext cx="8064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</a:rPr>
              <a:t>The Bias-Variance Tradeoff</a:t>
            </a:r>
            <a:endParaRPr sz="4600">
              <a:solidFill>
                <a:srgbClr val="FFFFFF"/>
              </a:solidFill>
            </a:endParaRPr>
          </a:p>
        </p:txBody>
      </p:sp>
      <p:sp>
        <p:nvSpPr>
          <p:cNvPr id="382" name="Shape 382"/>
          <p:cNvSpPr txBox="1"/>
          <p:nvPr>
            <p:ph idx="4294967295" type="body"/>
          </p:nvPr>
        </p:nvSpPr>
        <p:spPr>
          <a:xfrm>
            <a:off x="1444075" y="2802625"/>
            <a:ext cx="29586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vo"/>
              <a:buChar char="■"/>
            </a:pPr>
            <a:r>
              <a:rPr lang="en"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Simpler models</a:t>
            </a:r>
            <a:endParaRPr sz="18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vo"/>
              <a:buChar char="■"/>
            </a:pPr>
            <a:r>
              <a:rPr lang="en"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Generalizes features</a:t>
            </a:r>
            <a:endParaRPr sz="18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vo"/>
              <a:buChar char="■"/>
            </a:pPr>
            <a:r>
              <a:rPr lang="en"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Creates Underfitting</a:t>
            </a:r>
            <a:endParaRPr sz="18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vo"/>
              <a:buChar char="■"/>
            </a:pPr>
            <a:r>
              <a:rPr lang="en"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Decision Tree with few branches</a:t>
            </a:r>
            <a:endParaRPr sz="18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83" name="Shape 383"/>
          <p:cNvSpPr txBox="1"/>
          <p:nvPr>
            <p:ph idx="4294967295" type="body"/>
          </p:nvPr>
        </p:nvSpPr>
        <p:spPr>
          <a:xfrm>
            <a:off x="4452825" y="2802625"/>
            <a:ext cx="40194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vo"/>
              <a:buChar char="■"/>
            </a:pPr>
            <a:r>
              <a:rPr lang="en"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Complex</a:t>
            </a:r>
            <a:r>
              <a:rPr lang="en"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models</a:t>
            </a:r>
            <a:endParaRPr sz="18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vo"/>
              <a:buChar char="■"/>
            </a:pPr>
            <a:r>
              <a:rPr lang="en"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Memorizes specific features</a:t>
            </a:r>
            <a:endParaRPr sz="18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vo"/>
              <a:buChar char="■"/>
            </a:pPr>
            <a:r>
              <a:rPr lang="en"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Creates Overfitting</a:t>
            </a:r>
            <a:endParaRPr sz="18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vo"/>
              <a:buChar char="■"/>
            </a:pPr>
            <a:r>
              <a:rPr lang="en" sz="18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Decision Tree with many branches</a:t>
            </a:r>
            <a:endParaRPr sz="18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1181175" y="1911375"/>
            <a:ext cx="3221400" cy="891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    Bias</a:t>
            </a:r>
            <a:endParaRPr sz="24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385" name="Shape 385"/>
          <p:cNvSpPr/>
          <p:nvPr/>
        </p:nvSpPr>
        <p:spPr>
          <a:xfrm flipH="1">
            <a:off x="4402675" y="1911375"/>
            <a:ext cx="3221400" cy="891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                 Variance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ID3 Algorithm</a:t>
            </a:r>
            <a:endParaRPr/>
          </a:p>
        </p:txBody>
      </p:sp>
      <p:grpSp>
        <p:nvGrpSpPr>
          <p:cNvPr id="391" name="Shape 391"/>
          <p:cNvGrpSpPr/>
          <p:nvPr/>
        </p:nvGrpSpPr>
        <p:grpSpPr>
          <a:xfrm>
            <a:off x="767957" y="743706"/>
            <a:ext cx="385291" cy="369588"/>
            <a:chOff x="5241175" y="4959100"/>
            <a:chExt cx="539775" cy="517775"/>
          </a:xfrm>
        </p:grpSpPr>
        <p:sp>
          <p:nvSpPr>
            <p:cNvPr id="392" name="Shape 392"/>
            <p:cNvSpPr/>
            <p:nvPr/>
          </p:nvSpPr>
          <p:spPr>
            <a:xfrm>
              <a:off x="5575150" y="4959100"/>
              <a:ext cx="161225" cy="178300"/>
            </a:xfrm>
            <a:custGeom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5330925" y="4985350"/>
              <a:ext cx="128250" cy="148400"/>
            </a:xfrm>
            <a:custGeom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5241175" y="5241175"/>
              <a:ext cx="180125" cy="109325"/>
            </a:xfrm>
            <a:custGeom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5461575" y="5316900"/>
              <a:ext cx="89175" cy="159975"/>
            </a:xfrm>
            <a:custGeom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5619100" y="5194175"/>
              <a:ext cx="161850" cy="89775"/>
            </a:xfrm>
            <a:custGeom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5420075" y="5116000"/>
              <a:ext cx="189300" cy="189925"/>
            </a:xfrm>
            <a:custGeom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398" name="Shape 398"/>
          <p:cNvSpPr txBox="1"/>
          <p:nvPr>
            <p:ph idx="4294967295" type="body"/>
          </p:nvPr>
        </p:nvSpPr>
        <p:spPr>
          <a:xfrm>
            <a:off x="1444075" y="1427100"/>
            <a:ext cx="67254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Create root node, that contains all examples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Split node on attribute with highest Information Gain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For each branch, continue to split on node with highest Information Gain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Stop when all nodes are split to a specified level of bias/variance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4294967295" type="ctrTitle"/>
          </p:nvPr>
        </p:nvSpPr>
        <p:spPr>
          <a:xfrm>
            <a:off x="539850" y="552125"/>
            <a:ext cx="8064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</a:rPr>
              <a:t>Decision Trees and Emoji Eyes</a:t>
            </a:r>
            <a:endParaRPr sz="4600">
              <a:solidFill>
                <a:srgbClr val="FFFFFF"/>
              </a:solidFill>
            </a:endParaRPr>
          </a:p>
        </p:txBody>
      </p:sp>
      <p:pic>
        <p:nvPicPr>
          <p:cNvPr descr="IMG_6166.JPG" id="404" name="Shape 404"/>
          <p:cNvPicPr preferRelativeResize="0"/>
          <p:nvPr/>
        </p:nvPicPr>
        <p:blipFill rotWithShape="1">
          <a:blip r:embed="rId3">
            <a:alphaModFix/>
          </a:blip>
          <a:srcRect b="37307" l="38908" r="60039" t="63305"/>
          <a:stretch/>
        </p:blipFill>
        <p:spPr>
          <a:xfrm flipH="1" rot="10800000">
            <a:off x="613325" y="2218960"/>
            <a:ext cx="2281225" cy="2362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6166.JPG" id="405" name="Shape 405"/>
          <p:cNvPicPr preferRelativeResize="0"/>
          <p:nvPr/>
        </p:nvPicPr>
        <p:blipFill rotWithShape="1">
          <a:blip r:embed="rId3">
            <a:alphaModFix/>
          </a:blip>
          <a:srcRect b="37882" l="38508" r="59099" t="63577"/>
          <a:stretch/>
        </p:blipFill>
        <p:spPr>
          <a:xfrm flipH="1" rot="10800000">
            <a:off x="613325" y="2218959"/>
            <a:ext cx="2281225" cy="2362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6166.JPG" id="406" name="Shape 406"/>
          <p:cNvPicPr preferRelativeResize="0"/>
          <p:nvPr/>
        </p:nvPicPr>
        <p:blipFill rotWithShape="1">
          <a:blip r:embed="rId3">
            <a:alphaModFix/>
          </a:blip>
          <a:srcRect b="39000" l="36101" r="56453" t="64999"/>
          <a:stretch/>
        </p:blipFill>
        <p:spPr>
          <a:xfrm flipH="1" rot="10800000">
            <a:off x="613325" y="2218949"/>
            <a:ext cx="2281225" cy="2362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6166.JPG" id="407" name="Shape 407"/>
          <p:cNvPicPr preferRelativeResize="0"/>
          <p:nvPr/>
        </p:nvPicPr>
        <p:blipFill rotWithShape="1">
          <a:blip r:embed="rId3">
            <a:alphaModFix/>
          </a:blip>
          <a:srcRect b="40646" l="29708" r="54477" t="68376"/>
          <a:stretch/>
        </p:blipFill>
        <p:spPr>
          <a:xfrm flipH="1" rot="10800000">
            <a:off x="589313" y="2218943"/>
            <a:ext cx="2329247" cy="236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Shape 408"/>
          <p:cNvGrpSpPr/>
          <p:nvPr/>
        </p:nvGrpSpPr>
        <p:grpSpPr>
          <a:xfrm>
            <a:off x="3404190" y="2326600"/>
            <a:ext cx="5167885" cy="351300"/>
            <a:chOff x="3554815" y="2283550"/>
            <a:chExt cx="5167885" cy="351300"/>
          </a:xfrm>
        </p:grpSpPr>
        <p:pic>
          <p:nvPicPr>
            <p:cNvPr id="409" name="Shape 4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54815" y="2283588"/>
              <a:ext cx="351225" cy="35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Shape 410"/>
            <p:cNvSpPr txBox="1"/>
            <p:nvPr/>
          </p:nvSpPr>
          <p:spPr>
            <a:xfrm>
              <a:off x="3863000" y="2283550"/>
              <a:ext cx="48597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Arvo"/>
                  <a:ea typeface="Arvo"/>
                  <a:cs typeface="Arvo"/>
                  <a:sym typeface="Arvo"/>
                </a:rPr>
                <a:t>Classifications: Eye or Not Eye</a:t>
              </a:r>
              <a:endParaRPr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11" name="Shape 411"/>
          <p:cNvGrpSpPr/>
          <p:nvPr/>
        </p:nvGrpSpPr>
        <p:grpSpPr>
          <a:xfrm>
            <a:off x="3404190" y="3140775"/>
            <a:ext cx="5193385" cy="351300"/>
            <a:chOff x="3554815" y="2283550"/>
            <a:chExt cx="5193385" cy="351300"/>
          </a:xfrm>
        </p:grpSpPr>
        <p:pic>
          <p:nvPicPr>
            <p:cNvPr id="412" name="Shape 4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54815" y="2283588"/>
              <a:ext cx="351225" cy="35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Shape 413"/>
            <p:cNvSpPr txBox="1"/>
            <p:nvPr/>
          </p:nvSpPr>
          <p:spPr>
            <a:xfrm>
              <a:off x="3863000" y="2283550"/>
              <a:ext cx="48852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Arvo"/>
                  <a:ea typeface="Arvo"/>
                  <a:cs typeface="Arvo"/>
                  <a:sym typeface="Arvo"/>
                </a:rPr>
                <a:t>Attributes: pixels surrounding each pixel</a:t>
              </a:r>
              <a:endParaRPr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3404190" y="3954950"/>
            <a:ext cx="5193385" cy="351300"/>
            <a:chOff x="3554815" y="2283550"/>
            <a:chExt cx="5193385" cy="351300"/>
          </a:xfrm>
        </p:grpSpPr>
        <p:pic>
          <p:nvPicPr>
            <p:cNvPr id="415" name="Shape 4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54815" y="2283588"/>
              <a:ext cx="351225" cy="35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Shape 416"/>
            <p:cNvSpPr txBox="1"/>
            <p:nvPr/>
          </p:nvSpPr>
          <p:spPr>
            <a:xfrm>
              <a:off x="3863000" y="2283550"/>
              <a:ext cx="4885200" cy="3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FFFFFF"/>
                  </a:solidFill>
                  <a:latin typeface="Arvo"/>
                  <a:ea typeface="Arvo"/>
                  <a:cs typeface="Arvo"/>
                  <a:sym typeface="Arvo"/>
                </a:rPr>
                <a:t>Attribute Values: color of pixel</a:t>
              </a:r>
              <a:endParaRPr sz="24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</a:t>
            </a:r>
            <a:endParaRPr/>
          </a:p>
        </p:txBody>
      </p:sp>
      <p:sp>
        <p:nvSpPr>
          <p:cNvPr id="422" name="Shape 422"/>
          <p:cNvSpPr txBox="1"/>
          <p:nvPr>
            <p:ph idx="1" type="subTitle"/>
          </p:nvPr>
        </p:nvSpPr>
        <p:spPr>
          <a:xfrm>
            <a:off x="1007250" y="1990423"/>
            <a:ext cx="116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Shape 427"/>
          <p:cNvGrpSpPr/>
          <p:nvPr/>
        </p:nvGrpSpPr>
        <p:grpSpPr>
          <a:xfrm>
            <a:off x="683165" y="679800"/>
            <a:ext cx="7777672" cy="3783875"/>
            <a:chOff x="676928" y="672338"/>
            <a:chExt cx="7777672" cy="3783875"/>
          </a:xfrm>
        </p:grpSpPr>
        <p:pic>
          <p:nvPicPr>
            <p:cNvPr descr="CircleOne.png" id="428" name="Shape 4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6928" y="672338"/>
              <a:ext cx="1941325" cy="343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Shape 429"/>
            <p:cNvSpPr txBox="1"/>
            <p:nvPr/>
          </p:nvSpPr>
          <p:spPr>
            <a:xfrm>
              <a:off x="689400" y="4101913"/>
              <a:ext cx="7765200" cy="354300"/>
            </a:xfrm>
            <a:prstGeom prst="rect">
              <a:avLst/>
            </a:prstGeom>
            <a:solidFill>
              <a:srgbClr val="F8E71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       “Circle One”                 “Circle Two”                   “Hill One”                    “Squint One”</a:t>
              </a:r>
              <a:endParaRPr b="1"/>
            </a:p>
          </p:txBody>
        </p:sp>
        <p:pic>
          <p:nvPicPr>
            <p:cNvPr descr="CircleFive.png" id="430" name="Shape 4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14328" y="672350"/>
              <a:ext cx="1937625" cy="3429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illTwo.png" id="431" name="Shape 4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51953" y="672350"/>
              <a:ext cx="1937625" cy="3429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quintTwo.png" id="432" name="Shape 4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89578" y="672350"/>
              <a:ext cx="1937625" cy="34295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" name="Shape 433"/>
          <p:cNvGrpSpPr/>
          <p:nvPr/>
        </p:nvGrpSpPr>
        <p:grpSpPr>
          <a:xfrm>
            <a:off x="1859250" y="1271763"/>
            <a:ext cx="5425501" cy="2230737"/>
            <a:chOff x="1870000" y="1948363"/>
            <a:chExt cx="5425501" cy="2230737"/>
          </a:xfrm>
        </p:grpSpPr>
        <p:grpSp>
          <p:nvGrpSpPr>
            <p:cNvPr id="434" name="Shape 434"/>
            <p:cNvGrpSpPr/>
            <p:nvPr/>
          </p:nvGrpSpPr>
          <p:grpSpPr>
            <a:xfrm>
              <a:off x="1870000" y="1948363"/>
              <a:ext cx="5425463" cy="1928025"/>
              <a:chOff x="1870000" y="1948363"/>
              <a:chExt cx="5425463" cy="1928025"/>
            </a:xfrm>
          </p:grpSpPr>
          <p:pic>
            <p:nvPicPr>
              <p:cNvPr id="435" name="Shape 4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771463" y="2150375"/>
                <a:ext cx="1524000" cy="15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" name="Shape 43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3649900" y="1948363"/>
                <a:ext cx="1844200" cy="192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Shape 437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870000" y="2209425"/>
                <a:ext cx="1415826" cy="157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8" name="Shape 438"/>
            <p:cNvSpPr txBox="1"/>
            <p:nvPr/>
          </p:nvSpPr>
          <p:spPr>
            <a:xfrm>
              <a:off x="1870000" y="3824800"/>
              <a:ext cx="5425500" cy="354300"/>
            </a:xfrm>
            <a:prstGeom prst="rect">
              <a:avLst/>
            </a:prstGeom>
            <a:solidFill>
              <a:srgbClr val="F8E71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       Circle                                 Hill                               Squint</a:t>
              </a:r>
              <a:endParaRPr b="1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Shape 443"/>
          <p:cNvGrpSpPr/>
          <p:nvPr/>
        </p:nvGrpSpPr>
        <p:grpSpPr>
          <a:xfrm>
            <a:off x="721563" y="676525"/>
            <a:ext cx="1941328" cy="3790450"/>
            <a:chOff x="640800" y="1194300"/>
            <a:chExt cx="1941328" cy="3790450"/>
          </a:xfrm>
        </p:grpSpPr>
        <p:pic>
          <p:nvPicPr>
            <p:cNvPr descr="CircleOne.png" id="444" name="Shape 4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0803" y="1194300"/>
              <a:ext cx="1941325" cy="3436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Shape 445"/>
            <p:cNvSpPr txBox="1"/>
            <p:nvPr/>
          </p:nvSpPr>
          <p:spPr>
            <a:xfrm>
              <a:off x="640800" y="4630450"/>
              <a:ext cx="1941300" cy="354300"/>
            </a:xfrm>
            <a:prstGeom prst="rect">
              <a:avLst/>
            </a:prstGeom>
            <a:solidFill>
              <a:srgbClr val="F8E71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Color</a:t>
              </a:r>
              <a:endParaRPr b="1"/>
            </a:p>
          </p:txBody>
        </p:sp>
      </p:grpSp>
      <p:grpSp>
        <p:nvGrpSpPr>
          <p:cNvPr id="446" name="Shape 446"/>
          <p:cNvGrpSpPr/>
          <p:nvPr/>
        </p:nvGrpSpPr>
        <p:grpSpPr>
          <a:xfrm>
            <a:off x="2662878" y="676538"/>
            <a:ext cx="1941325" cy="3790438"/>
            <a:chOff x="2582115" y="1194313"/>
            <a:chExt cx="1941325" cy="3790438"/>
          </a:xfrm>
        </p:grpSpPr>
        <p:pic>
          <p:nvPicPr>
            <p:cNvPr descr="CircleOneRedGrey.png" id="447" name="Shape 4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82115" y="1194313"/>
              <a:ext cx="1941325" cy="3436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Shape 448"/>
            <p:cNvSpPr txBox="1"/>
            <p:nvPr/>
          </p:nvSpPr>
          <p:spPr>
            <a:xfrm>
              <a:off x="2582125" y="4630450"/>
              <a:ext cx="1941300" cy="354300"/>
            </a:xfrm>
            <a:prstGeom prst="rect">
              <a:avLst/>
            </a:prstGeom>
            <a:solidFill>
              <a:srgbClr val="F8E71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Red to Greyscale</a:t>
              </a:r>
              <a:endParaRPr b="1"/>
            </a:p>
          </p:txBody>
        </p:sp>
      </p:grpSp>
      <p:grpSp>
        <p:nvGrpSpPr>
          <p:cNvPr id="449" name="Shape 449"/>
          <p:cNvGrpSpPr/>
          <p:nvPr/>
        </p:nvGrpSpPr>
        <p:grpSpPr>
          <a:xfrm>
            <a:off x="4604213" y="676538"/>
            <a:ext cx="1941325" cy="3790437"/>
            <a:chOff x="4523450" y="1194313"/>
            <a:chExt cx="1941325" cy="3790437"/>
          </a:xfrm>
        </p:grpSpPr>
        <p:pic>
          <p:nvPicPr>
            <p:cNvPr descr="CircleOneGreenGrey.png" id="450" name="Shape 4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23450" y="1194313"/>
              <a:ext cx="1941325" cy="343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Shape 451"/>
            <p:cNvSpPr txBox="1"/>
            <p:nvPr/>
          </p:nvSpPr>
          <p:spPr>
            <a:xfrm>
              <a:off x="4523463" y="4630450"/>
              <a:ext cx="1941300" cy="354300"/>
            </a:xfrm>
            <a:prstGeom prst="rect">
              <a:avLst/>
            </a:prstGeom>
            <a:solidFill>
              <a:srgbClr val="F8E71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000000"/>
                  </a:solidFill>
                </a:rPr>
                <a:t>Green to Greyscale</a:t>
              </a:r>
              <a:endParaRPr b="1"/>
            </a:p>
          </p:txBody>
        </p:sp>
      </p:grpSp>
      <p:grpSp>
        <p:nvGrpSpPr>
          <p:cNvPr id="452" name="Shape 452"/>
          <p:cNvGrpSpPr/>
          <p:nvPr/>
        </p:nvGrpSpPr>
        <p:grpSpPr>
          <a:xfrm>
            <a:off x="6481111" y="676550"/>
            <a:ext cx="1941325" cy="3790425"/>
            <a:chOff x="6400349" y="1194325"/>
            <a:chExt cx="1941325" cy="3790425"/>
          </a:xfrm>
        </p:grpSpPr>
        <p:pic>
          <p:nvPicPr>
            <p:cNvPr descr="CircleOneBlueGrey.png" id="453" name="Shape 4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00349" y="1194325"/>
              <a:ext cx="1941325" cy="3436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4" name="Shape 454"/>
            <p:cNvSpPr txBox="1"/>
            <p:nvPr/>
          </p:nvSpPr>
          <p:spPr>
            <a:xfrm>
              <a:off x="6400363" y="4630450"/>
              <a:ext cx="1941300" cy="354300"/>
            </a:xfrm>
            <a:prstGeom prst="rect">
              <a:avLst/>
            </a:prstGeom>
            <a:solidFill>
              <a:srgbClr val="F8E71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Blue to Greyscale</a:t>
              </a:r>
              <a:endParaRPr b="1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Shape 459"/>
          <p:cNvGrpSpPr/>
          <p:nvPr/>
        </p:nvGrpSpPr>
        <p:grpSpPr>
          <a:xfrm>
            <a:off x="1660012" y="676537"/>
            <a:ext cx="1941325" cy="3790425"/>
            <a:chOff x="1591250" y="1194325"/>
            <a:chExt cx="1941325" cy="3790425"/>
          </a:xfrm>
        </p:grpSpPr>
        <p:pic>
          <p:nvPicPr>
            <p:cNvPr descr="CircleOneRedBinary.png" id="460" name="Shape 4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1250" y="1194325"/>
              <a:ext cx="1941325" cy="34361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Shape 461"/>
            <p:cNvSpPr txBox="1"/>
            <p:nvPr/>
          </p:nvSpPr>
          <p:spPr>
            <a:xfrm>
              <a:off x="1591263" y="4630450"/>
              <a:ext cx="1941300" cy="354300"/>
            </a:xfrm>
            <a:prstGeom prst="rect">
              <a:avLst/>
            </a:prstGeom>
            <a:solidFill>
              <a:srgbClr val="F8E71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Red Binary</a:t>
              </a:r>
              <a:endParaRPr b="1"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3601328" y="676538"/>
            <a:ext cx="1941325" cy="3790425"/>
            <a:chOff x="3532565" y="1194325"/>
            <a:chExt cx="1941325" cy="3790425"/>
          </a:xfrm>
        </p:grpSpPr>
        <p:pic>
          <p:nvPicPr>
            <p:cNvPr descr="CircleOneGreenBinary.png" id="463" name="Shape 4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32565" y="1194325"/>
              <a:ext cx="1941325" cy="3436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Shape 464"/>
            <p:cNvSpPr txBox="1"/>
            <p:nvPr/>
          </p:nvSpPr>
          <p:spPr>
            <a:xfrm>
              <a:off x="3532588" y="4630450"/>
              <a:ext cx="1941300" cy="354300"/>
            </a:xfrm>
            <a:prstGeom prst="rect">
              <a:avLst/>
            </a:prstGeom>
            <a:solidFill>
              <a:srgbClr val="F8E71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Green Binary</a:t>
              </a:r>
              <a:endParaRPr b="1"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5542665" y="676538"/>
            <a:ext cx="1941325" cy="3790425"/>
            <a:chOff x="5473903" y="1194325"/>
            <a:chExt cx="1941325" cy="3790425"/>
          </a:xfrm>
        </p:grpSpPr>
        <p:pic>
          <p:nvPicPr>
            <p:cNvPr descr="CircleOneBlueBinary.png" id="466" name="Shape 4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73903" y="1194325"/>
              <a:ext cx="1941325" cy="3436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Shape 467"/>
            <p:cNvSpPr txBox="1"/>
            <p:nvPr/>
          </p:nvSpPr>
          <p:spPr>
            <a:xfrm>
              <a:off x="5473925" y="4630450"/>
              <a:ext cx="1941300" cy="354300"/>
            </a:xfrm>
            <a:prstGeom prst="rect">
              <a:avLst/>
            </a:prstGeom>
            <a:solidFill>
              <a:srgbClr val="F8E71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Blue Binary</a:t>
              </a:r>
              <a:endParaRPr b="1"/>
            </a:p>
          </p:txBody>
        </p:sp>
      </p:grpSp>
      <p:sp>
        <p:nvSpPr>
          <p:cNvPr id="468" name="Shape 468"/>
          <p:cNvSpPr/>
          <p:nvPr/>
        </p:nvSpPr>
        <p:spPr>
          <a:xfrm>
            <a:off x="3590388" y="676525"/>
            <a:ext cx="1963200" cy="343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5531725" y="676525"/>
            <a:ext cx="1963200" cy="343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1649050" y="676525"/>
            <a:ext cx="1963200" cy="343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3455225" y="1820400"/>
            <a:ext cx="2371200" cy="1502700"/>
          </a:xfrm>
          <a:prstGeom prst="chevron">
            <a:avLst>
              <a:gd fmla="val 50000" name="adj"/>
            </a:avLst>
          </a:prstGeom>
          <a:solidFill>
            <a:srgbClr val="A61C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ircleOneGreenBinary.png"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215" y="853688"/>
            <a:ext cx="1941325" cy="3436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leOne.png" id="477" name="Shape 4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453" y="853675"/>
            <a:ext cx="1941325" cy="34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 txBox="1"/>
          <p:nvPr/>
        </p:nvSpPr>
        <p:spPr>
          <a:xfrm>
            <a:off x="4097150" y="2109713"/>
            <a:ext cx="1581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Complexity</a:t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4097150" y="2457463"/>
            <a:ext cx="15813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Reduction</a:t>
            </a:r>
            <a:endParaRPr sz="2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6122288" y="853650"/>
            <a:ext cx="1963200" cy="3436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879"/>
            <a:ext cx="9143999" cy="217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9529"/>
            <a:ext cx="9143999" cy="217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Shape 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9529"/>
            <a:ext cx="9143999" cy="217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3879"/>
            <a:ext cx="9143999" cy="2175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Shape 105"/>
          <p:cNvGrpSpPr/>
          <p:nvPr/>
        </p:nvGrpSpPr>
        <p:grpSpPr>
          <a:xfrm>
            <a:off x="1450769" y="297229"/>
            <a:ext cx="6349813" cy="4549034"/>
            <a:chOff x="504050" y="1071112"/>
            <a:chExt cx="3855147" cy="3001276"/>
          </a:xfrm>
        </p:grpSpPr>
        <p:sp>
          <p:nvSpPr>
            <p:cNvPr id="106" name="Shape 106"/>
            <p:cNvSpPr/>
            <p:nvPr/>
          </p:nvSpPr>
          <p:spPr>
            <a:xfrm>
              <a:off x="504050" y="1071112"/>
              <a:ext cx="3855147" cy="3001276"/>
            </a:xfrm>
            <a:custGeom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65375" y="1230493"/>
              <a:ext cx="3532500" cy="225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sp>
        <p:nvSpPr>
          <p:cNvPr id="108" name="Shape 108"/>
          <p:cNvSpPr txBox="1"/>
          <p:nvPr/>
        </p:nvSpPr>
        <p:spPr>
          <a:xfrm>
            <a:off x="1758600" y="547650"/>
            <a:ext cx="5768700" cy="34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rbitron"/>
                <a:ea typeface="Orbitron"/>
                <a:cs typeface="Orbitron"/>
                <a:sym typeface="Orbitron"/>
              </a:rPr>
              <a:t>How do apples and bananas look?</a:t>
            </a:r>
            <a:endParaRPr sz="240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09" name="Shape 109"/>
          <p:cNvGrpSpPr/>
          <p:nvPr/>
        </p:nvGrpSpPr>
        <p:grpSpPr>
          <a:xfrm>
            <a:off x="1914531" y="1287117"/>
            <a:ext cx="5355122" cy="2569295"/>
            <a:chOff x="1914531" y="1287117"/>
            <a:chExt cx="5355122" cy="2569295"/>
          </a:xfrm>
        </p:grpSpPr>
        <p:grpSp>
          <p:nvGrpSpPr>
            <p:cNvPr id="110" name="Shape 110"/>
            <p:cNvGrpSpPr/>
            <p:nvPr/>
          </p:nvGrpSpPr>
          <p:grpSpPr>
            <a:xfrm>
              <a:off x="1914531" y="1287117"/>
              <a:ext cx="2509565" cy="2569282"/>
              <a:chOff x="5199984" y="1001300"/>
              <a:chExt cx="2999361" cy="3071100"/>
            </a:xfrm>
          </p:grpSpPr>
          <p:sp>
            <p:nvSpPr>
              <p:cNvPr id="111" name="Shape 111"/>
              <p:cNvSpPr/>
              <p:nvPr/>
            </p:nvSpPr>
            <p:spPr>
              <a:xfrm rot="10800000">
                <a:off x="5199984" y="1001300"/>
                <a:ext cx="2819400" cy="3071100"/>
              </a:xfrm>
              <a:prstGeom prst="foldedCorner">
                <a:avLst>
                  <a:gd fmla="val 16667" name="adj"/>
                </a:avLst>
              </a:prstGeom>
              <a:solidFill>
                <a:srgbClr val="A61C00"/>
              </a:solidFill>
              <a:ln cap="flat" cmpd="sng" w="38100">
                <a:solidFill>
                  <a:srgbClr val="DD7E6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2" name="Shape 11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96109" y="1645125"/>
                <a:ext cx="1084648" cy="764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Shape 11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497775" y="2151725"/>
                <a:ext cx="1181250" cy="1181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Shape 1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385168">
                <a:off x="6776950" y="1817375"/>
                <a:ext cx="1181250" cy="1181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Shape 1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4">
                <a:off x="5595651" y="3104987"/>
                <a:ext cx="1866726" cy="88263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16" name="Shape 116"/>
              <p:cNvCxnSpPr/>
              <p:nvPr/>
            </p:nvCxnSpPr>
            <p:spPr>
              <a:xfrm>
                <a:off x="5218675" y="1589225"/>
                <a:ext cx="2824200" cy="21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D7E6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7" name="Shape 117"/>
              <p:cNvSpPr txBox="1"/>
              <p:nvPr/>
            </p:nvSpPr>
            <p:spPr>
              <a:xfrm>
                <a:off x="5595650" y="1071100"/>
                <a:ext cx="2190600" cy="42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D966"/>
                    </a:solidFill>
                    <a:latin typeface="Orbitron"/>
                    <a:ea typeface="Orbitron"/>
                    <a:cs typeface="Orbitron"/>
                    <a:sym typeface="Orbitron"/>
                  </a:rPr>
                  <a:t>Bananas</a:t>
                </a:r>
                <a:endParaRPr sz="1800">
                  <a:solidFill>
                    <a:srgbClr val="FFD966"/>
                  </a:solidFill>
                  <a:latin typeface="Orbitron"/>
                  <a:ea typeface="Orbitron"/>
                  <a:cs typeface="Orbitron"/>
                  <a:sym typeface="Orbitron"/>
                </a:endParaRPr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4890997" y="1287129"/>
              <a:ext cx="2378657" cy="2569282"/>
              <a:chOff x="4611822" y="977079"/>
              <a:chExt cx="2378657" cy="2569282"/>
            </a:xfrm>
          </p:grpSpPr>
          <p:grpSp>
            <p:nvGrpSpPr>
              <p:cNvPr id="119" name="Shape 119"/>
              <p:cNvGrpSpPr/>
              <p:nvPr/>
            </p:nvGrpSpPr>
            <p:grpSpPr>
              <a:xfrm>
                <a:off x="4611831" y="977079"/>
                <a:ext cx="2378647" cy="2569282"/>
                <a:chOff x="5199984" y="1001300"/>
                <a:chExt cx="2842891" cy="3071100"/>
              </a:xfrm>
            </p:grpSpPr>
            <p:sp>
              <p:nvSpPr>
                <p:cNvPr id="120" name="Shape 120"/>
                <p:cNvSpPr/>
                <p:nvPr/>
              </p:nvSpPr>
              <p:spPr>
                <a:xfrm rot="10800000">
                  <a:off x="5199984" y="1001300"/>
                  <a:ext cx="2819400" cy="3071100"/>
                </a:xfrm>
                <a:prstGeom prst="foldedCorner">
                  <a:avLst>
                    <a:gd fmla="val 16667" name="adj"/>
                  </a:avLst>
                </a:prstGeom>
                <a:solidFill>
                  <a:srgbClr val="A61C00"/>
                </a:solidFill>
                <a:ln cap="flat" cmpd="sng" w="38100">
                  <a:solidFill>
                    <a:srgbClr val="DD7E6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21" name="Shape 121"/>
                <p:cNvCxnSpPr/>
                <p:nvPr/>
              </p:nvCxnSpPr>
              <p:spPr>
                <a:xfrm>
                  <a:off x="5218675" y="1589225"/>
                  <a:ext cx="2824200" cy="21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DD7E6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22" name="Shape 122"/>
                <p:cNvSpPr txBox="1"/>
                <p:nvPr/>
              </p:nvSpPr>
              <p:spPr>
                <a:xfrm>
                  <a:off x="5595650" y="1071100"/>
                  <a:ext cx="2190600" cy="42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800">
                      <a:solidFill>
                        <a:srgbClr val="6AA84F"/>
                      </a:solidFill>
                      <a:latin typeface="Orbitron"/>
                      <a:ea typeface="Orbitron"/>
                      <a:cs typeface="Orbitron"/>
                      <a:sym typeface="Orbitron"/>
                    </a:rPr>
                    <a:t>Apples</a:t>
                  </a:r>
                  <a:endParaRPr sz="1800">
                    <a:solidFill>
                      <a:srgbClr val="6AA84F"/>
                    </a:solidFill>
                    <a:latin typeface="Orbitron"/>
                    <a:ea typeface="Orbitron"/>
                    <a:cs typeface="Orbitron"/>
                    <a:sym typeface="Orbitron"/>
                  </a:endParaRPr>
                </a:p>
              </p:txBody>
            </p:sp>
          </p:grpSp>
          <p:pic>
            <p:nvPicPr>
              <p:cNvPr id="123" name="Shape 1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019848" y="2528350"/>
                <a:ext cx="773139" cy="90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Shape 12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611822" y="2419920"/>
                <a:ext cx="1408035" cy="11264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Shape 12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871122" y="1628750"/>
                <a:ext cx="1070577" cy="647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Shape 12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814160" y="1497816"/>
                <a:ext cx="1003349" cy="9095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7" name="Shape 127"/>
          <p:cNvSpPr txBox="1"/>
          <p:nvPr/>
        </p:nvSpPr>
        <p:spPr>
          <a:xfrm>
            <a:off x="1758600" y="612075"/>
            <a:ext cx="56268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rbitron"/>
                <a:ea typeface="Orbitron"/>
                <a:cs typeface="Orbitron"/>
                <a:sym typeface="Orbitron"/>
              </a:rPr>
              <a:t>Training Data</a:t>
            </a:r>
            <a:endParaRPr sz="2400"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Shape 497"/>
          <p:cNvGrpSpPr/>
          <p:nvPr/>
        </p:nvGrpSpPr>
        <p:grpSpPr>
          <a:xfrm>
            <a:off x="2748475" y="767526"/>
            <a:ext cx="5891004" cy="1178215"/>
            <a:chOff x="2694575" y="1474063"/>
            <a:chExt cx="5891004" cy="1178215"/>
          </a:xfrm>
        </p:grpSpPr>
        <p:pic>
          <p:nvPicPr>
            <p:cNvPr descr="eye3.png" id="498" name="Shape 4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7379" y="1474063"/>
              <a:ext cx="1178200" cy="1178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ye19.png" id="499" name="Shape 4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9175" y="1474075"/>
              <a:ext cx="1178200" cy="11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ye35.png" id="500" name="Shape 50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50975" y="1474075"/>
              <a:ext cx="1178200" cy="11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ye55.png" id="501" name="Shape 5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2775" y="1474075"/>
              <a:ext cx="1178200" cy="11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ye151.png" id="502" name="Shape 50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94575" y="1474075"/>
              <a:ext cx="1178200" cy="1178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Shape 503"/>
          <p:cNvGrpSpPr/>
          <p:nvPr/>
        </p:nvGrpSpPr>
        <p:grpSpPr>
          <a:xfrm>
            <a:off x="2802175" y="3197775"/>
            <a:ext cx="5891000" cy="1178200"/>
            <a:chOff x="2694575" y="3688400"/>
            <a:chExt cx="5891000" cy="1178200"/>
          </a:xfrm>
        </p:grpSpPr>
        <p:pic>
          <p:nvPicPr>
            <p:cNvPr descr="noteye3.png" id="504" name="Shape 50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07375" y="3688400"/>
              <a:ext cx="1178200" cy="11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eye19.png" id="505" name="Shape 50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29175" y="3688400"/>
              <a:ext cx="1178200" cy="11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eye35.png" id="506" name="Shape 50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24125" y="3688400"/>
              <a:ext cx="1178200" cy="11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eye55.png" id="507" name="Shape 50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45925" y="3688400"/>
              <a:ext cx="1178200" cy="117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teye151.png" id="508" name="Shape 50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694575" y="3688400"/>
              <a:ext cx="1178200" cy="117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ircleTwoGreenBinary.png" id="509" name="Shape 5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5875" y="811650"/>
            <a:ext cx="2013750" cy="356432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Shape 510"/>
          <p:cNvSpPr/>
          <p:nvPr/>
        </p:nvSpPr>
        <p:spPr>
          <a:xfrm>
            <a:off x="2747375" y="2020675"/>
            <a:ext cx="5893200" cy="673800"/>
          </a:xfrm>
          <a:prstGeom prst="leftRightArrow">
            <a:avLst>
              <a:gd fmla="val 50000" name="adj1"/>
              <a:gd fmla="val 31874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500x500     151x151     55x55     35x35     19x19     3x3     1x1</a:t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3055975" y="2532025"/>
            <a:ext cx="4995000" cy="56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vo"/>
                <a:ea typeface="Arvo"/>
                <a:cs typeface="Arvo"/>
                <a:sym typeface="Arvo"/>
              </a:rPr>
              <a:t>Decrease in information, attributes to be tested, time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/>
        </p:nvSpPr>
        <p:spPr>
          <a:xfrm>
            <a:off x="386550" y="1868425"/>
            <a:ext cx="31356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rPr>
              <a:t>11x11</a:t>
            </a:r>
            <a:endParaRPr b="1" sz="9600">
              <a:solidFill>
                <a:srgbClr val="FFFFFF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descr="eye19.png"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375" y="1492563"/>
            <a:ext cx="117820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llcircle19.png" id="518" name="Shape 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075" y="1492575"/>
            <a:ext cx="117820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ll19.png" id="519" name="Shape 5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875" y="1492575"/>
            <a:ext cx="117820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uint19.png" id="520" name="Shape 5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5675" y="1492575"/>
            <a:ext cx="117820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ye19.png" id="521" name="Shape 5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5375" y="2991325"/>
            <a:ext cx="117820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ye2-19.png" id="522" name="Shape 5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0075" y="2991321"/>
            <a:ext cx="117820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ye3-19.png" id="523" name="Shape 5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97875" y="2991325"/>
            <a:ext cx="1178200" cy="11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teye1-19.png" id="524" name="Shape 5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15675" y="2991325"/>
            <a:ext cx="1178200" cy="11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idx="4294967295" type="ctrTitle"/>
          </p:nvPr>
        </p:nvSpPr>
        <p:spPr>
          <a:xfrm>
            <a:off x="1408500" y="1583350"/>
            <a:ext cx="632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FFFF"/>
                </a:solidFill>
              </a:rPr>
              <a:t>103,248</a:t>
            </a:r>
            <a:endParaRPr b="1" sz="9600">
              <a:solidFill>
                <a:srgbClr val="FFFFFF"/>
              </a:solidFill>
            </a:endParaRPr>
          </a:p>
        </p:txBody>
      </p:sp>
      <p:sp>
        <p:nvSpPr>
          <p:cNvPr id="530" name="Shape 530"/>
          <p:cNvSpPr txBox="1"/>
          <p:nvPr>
            <p:ph idx="4294967295" type="subTitle"/>
          </p:nvPr>
        </p:nvSpPr>
        <p:spPr>
          <a:xfrm>
            <a:off x="1408500" y="2840054"/>
            <a:ext cx="6327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11x11 pixel Examples Per Image</a:t>
            </a:r>
            <a:endParaRPr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536" name="Shape 536"/>
          <p:cNvSpPr txBox="1"/>
          <p:nvPr>
            <p:ph idx="1" type="subTitle"/>
          </p:nvPr>
        </p:nvSpPr>
        <p:spPr>
          <a:xfrm>
            <a:off x="1007250" y="1990423"/>
            <a:ext cx="1164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 rotWithShape="1">
          <a:blip r:embed="rId3">
            <a:alphaModFix/>
          </a:blip>
          <a:srcRect b="26649" l="0" r="0" t="40437"/>
          <a:stretch/>
        </p:blipFill>
        <p:spPr>
          <a:xfrm>
            <a:off x="564750" y="150675"/>
            <a:ext cx="8014500" cy="15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 rotWithShape="1">
          <a:blip r:embed="rId4">
            <a:alphaModFix/>
          </a:blip>
          <a:srcRect b="21344" l="13018" r="14169" t="28232"/>
          <a:stretch/>
        </p:blipFill>
        <p:spPr>
          <a:xfrm>
            <a:off x="564739" y="1872350"/>
            <a:ext cx="8014523" cy="31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Shape 547"/>
          <p:cNvGrpSpPr/>
          <p:nvPr/>
        </p:nvGrpSpPr>
        <p:grpSpPr>
          <a:xfrm>
            <a:off x="734122" y="991941"/>
            <a:ext cx="7661253" cy="3159635"/>
            <a:chOff x="734122" y="991941"/>
            <a:chExt cx="7661253" cy="3159635"/>
          </a:xfrm>
        </p:grpSpPr>
        <p:grpSp>
          <p:nvGrpSpPr>
            <p:cNvPr id="548" name="Shape 548"/>
            <p:cNvGrpSpPr/>
            <p:nvPr/>
          </p:nvGrpSpPr>
          <p:grpSpPr>
            <a:xfrm>
              <a:off x="2269309" y="991941"/>
              <a:ext cx="1520712" cy="3159635"/>
              <a:chOff x="850775" y="1803979"/>
              <a:chExt cx="1449955" cy="2920721"/>
            </a:xfrm>
          </p:grpSpPr>
          <p:pic>
            <p:nvPicPr>
              <p:cNvPr descr="CircleFour.png" id="549" name="Shape 54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50780" y="1803979"/>
                <a:ext cx="1449950" cy="25663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0" name="Shape 550"/>
              <p:cNvSpPr txBox="1"/>
              <p:nvPr/>
            </p:nvSpPr>
            <p:spPr>
              <a:xfrm>
                <a:off x="850775" y="4370400"/>
                <a:ext cx="1449900" cy="354300"/>
              </a:xfrm>
              <a:prstGeom prst="rect">
                <a:avLst/>
              </a:prstGeom>
              <a:solidFill>
                <a:srgbClr val="F8E71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“Circle Four”</a:t>
                </a:r>
                <a:endParaRPr b="1"/>
              </a:p>
            </p:txBody>
          </p:sp>
        </p:grpSp>
        <p:grpSp>
          <p:nvGrpSpPr>
            <p:cNvPr id="551" name="Shape 551"/>
            <p:cNvGrpSpPr/>
            <p:nvPr/>
          </p:nvGrpSpPr>
          <p:grpSpPr>
            <a:xfrm>
              <a:off x="734122" y="991941"/>
              <a:ext cx="1520708" cy="3159622"/>
              <a:chOff x="3778155" y="1803992"/>
              <a:chExt cx="1449950" cy="2920708"/>
            </a:xfrm>
          </p:grpSpPr>
          <p:pic>
            <p:nvPicPr>
              <p:cNvPr descr="CircleThree.png" id="552" name="Shape 5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78155" y="1803992"/>
                <a:ext cx="1449950" cy="25663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3" name="Shape 553"/>
              <p:cNvSpPr txBox="1"/>
              <p:nvPr/>
            </p:nvSpPr>
            <p:spPr>
              <a:xfrm>
                <a:off x="3778175" y="4370400"/>
                <a:ext cx="1449900" cy="354300"/>
              </a:xfrm>
              <a:prstGeom prst="rect">
                <a:avLst/>
              </a:prstGeom>
              <a:solidFill>
                <a:srgbClr val="F8E71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“Circle Three”</a:t>
                </a:r>
                <a:endParaRPr b="1"/>
              </a:p>
            </p:txBody>
          </p:sp>
        </p:grpSp>
        <p:grpSp>
          <p:nvGrpSpPr>
            <p:cNvPr id="554" name="Shape 554"/>
            <p:cNvGrpSpPr/>
            <p:nvPr/>
          </p:nvGrpSpPr>
          <p:grpSpPr>
            <a:xfrm>
              <a:off x="3778875" y="991950"/>
              <a:ext cx="1560749" cy="3159613"/>
              <a:chOff x="3778875" y="991950"/>
              <a:chExt cx="1560749" cy="3159613"/>
            </a:xfrm>
          </p:grpSpPr>
          <p:sp>
            <p:nvSpPr>
              <p:cNvPr id="555" name="Shape 555"/>
              <p:cNvSpPr txBox="1"/>
              <p:nvPr/>
            </p:nvSpPr>
            <p:spPr>
              <a:xfrm>
                <a:off x="3804503" y="3768281"/>
                <a:ext cx="1520655" cy="383282"/>
              </a:xfrm>
              <a:prstGeom prst="rect">
                <a:avLst/>
              </a:prstGeom>
              <a:solidFill>
                <a:srgbClr val="F8E71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“Circle Five”</a:t>
                </a:r>
                <a:endParaRPr b="1"/>
              </a:p>
            </p:txBody>
          </p:sp>
          <p:pic>
            <p:nvPicPr>
              <p:cNvPr descr="image1.JPG" id="556" name="Shape 55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778875" y="991950"/>
                <a:ext cx="1560749" cy="27747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7" name="Shape 557"/>
            <p:cNvGrpSpPr/>
            <p:nvPr/>
          </p:nvGrpSpPr>
          <p:grpSpPr>
            <a:xfrm>
              <a:off x="5339615" y="991950"/>
              <a:ext cx="1560758" cy="3159613"/>
              <a:chOff x="5339615" y="991950"/>
              <a:chExt cx="1560758" cy="3159613"/>
            </a:xfrm>
          </p:grpSpPr>
          <p:sp>
            <p:nvSpPr>
              <p:cNvPr id="558" name="Shape 558"/>
              <p:cNvSpPr txBox="1"/>
              <p:nvPr/>
            </p:nvSpPr>
            <p:spPr>
              <a:xfrm>
                <a:off x="5339615" y="3768281"/>
                <a:ext cx="1520655" cy="383282"/>
              </a:xfrm>
              <a:prstGeom prst="rect">
                <a:avLst/>
              </a:prstGeom>
              <a:solidFill>
                <a:srgbClr val="F8E71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“Hill Two”</a:t>
                </a:r>
                <a:endParaRPr b="1"/>
              </a:p>
            </p:txBody>
          </p:sp>
          <p:pic>
            <p:nvPicPr>
              <p:cNvPr descr="IMG_6160.JPG" id="559" name="Shape 55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339624" y="991950"/>
                <a:ext cx="1560749" cy="2774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60" name="Shape 560"/>
            <p:cNvGrpSpPr/>
            <p:nvPr/>
          </p:nvGrpSpPr>
          <p:grpSpPr>
            <a:xfrm>
              <a:off x="6874718" y="991950"/>
              <a:ext cx="1520658" cy="3159613"/>
              <a:chOff x="6874718" y="991950"/>
              <a:chExt cx="1520658" cy="3159613"/>
            </a:xfrm>
          </p:grpSpPr>
          <p:sp>
            <p:nvSpPr>
              <p:cNvPr id="561" name="Shape 561"/>
              <p:cNvSpPr txBox="1"/>
              <p:nvPr/>
            </p:nvSpPr>
            <p:spPr>
              <a:xfrm>
                <a:off x="6874718" y="3768281"/>
                <a:ext cx="1520655" cy="383282"/>
              </a:xfrm>
              <a:prstGeom prst="rect">
                <a:avLst/>
              </a:prstGeom>
              <a:solidFill>
                <a:srgbClr val="F8E71C"/>
              </a:solidFill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“Squint Two”</a:t>
                </a:r>
                <a:endParaRPr b="1"/>
              </a:p>
            </p:txBody>
          </p:sp>
          <p:pic>
            <p:nvPicPr>
              <p:cNvPr descr="IMG_6167.JPG" id="562" name="Shape 56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874725" y="991950"/>
                <a:ext cx="1520651" cy="2774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63" name="Shape 563"/>
          <p:cNvGrpSpPr/>
          <p:nvPr/>
        </p:nvGrpSpPr>
        <p:grpSpPr>
          <a:xfrm>
            <a:off x="734125" y="991950"/>
            <a:ext cx="7753879" cy="2744874"/>
            <a:chOff x="734125" y="991950"/>
            <a:chExt cx="7753879" cy="2744874"/>
          </a:xfrm>
        </p:grpSpPr>
        <p:pic>
          <p:nvPicPr>
            <p:cNvPr descr="CircleThreeGreenBinary.png" id="564" name="Shape 5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4125" y="991950"/>
              <a:ext cx="1550775" cy="2744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ircleFourGreenBinary.png" id="565" name="Shape 5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284904" y="991950"/>
              <a:ext cx="1550775" cy="2744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ircleTwoGreenBinary.png" id="566" name="Shape 5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835679" y="991950"/>
              <a:ext cx="1550775" cy="2744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illOneGreenBinary.png" id="567" name="Shape 56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386454" y="991950"/>
              <a:ext cx="1550775" cy="27448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quintOneGreenBinary.png" id="568" name="Shape 56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937229" y="991963"/>
              <a:ext cx="1550775" cy="27448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Matrices</a:t>
            </a:r>
            <a:endParaRPr/>
          </a:p>
        </p:txBody>
      </p:sp>
      <p:grpSp>
        <p:nvGrpSpPr>
          <p:cNvPr id="574" name="Shape 574"/>
          <p:cNvGrpSpPr/>
          <p:nvPr/>
        </p:nvGrpSpPr>
        <p:grpSpPr>
          <a:xfrm>
            <a:off x="790188" y="778013"/>
            <a:ext cx="312073" cy="312073"/>
            <a:chOff x="1922075" y="1629000"/>
            <a:chExt cx="437200" cy="437200"/>
          </a:xfrm>
        </p:grpSpPr>
        <p:sp>
          <p:nvSpPr>
            <p:cNvPr id="575" name="Shape 575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graphicFrame>
        <p:nvGraphicFramePr>
          <p:cNvPr id="577" name="Shape 577"/>
          <p:cNvGraphicFramePr/>
          <p:nvPr/>
        </p:nvGraphicFramePr>
        <p:xfrm>
          <a:off x="2853113" y="178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{305844A4-34AA-49D3-8962-BF6FA31D7C66}</a:tableStyleId>
              </a:tblPr>
              <a:tblGrid>
                <a:gridCol w="1145925"/>
                <a:gridCol w="1145925"/>
                <a:gridCol w="1145925"/>
              </a:tblGrid>
              <a:tr h="7998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vo"/>
                          <a:ea typeface="Arvo"/>
                          <a:cs typeface="Arvo"/>
                          <a:sym typeface="Arvo"/>
                        </a:rPr>
                        <a:t>Predicted Positive</a:t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vo"/>
                          <a:ea typeface="Arvo"/>
                          <a:cs typeface="Arvo"/>
                          <a:sym typeface="Arvo"/>
                        </a:rPr>
                        <a:t>Predicted Negative</a:t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98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vo"/>
                          <a:ea typeface="Arvo"/>
                          <a:cs typeface="Arvo"/>
                          <a:sym typeface="Arvo"/>
                        </a:rPr>
                        <a:t>Actually Positive</a:t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vo"/>
                          <a:ea typeface="Arvo"/>
                          <a:cs typeface="Arvo"/>
                          <a:sym typeface="Arvo"/>
                        </a:rPr>
                        <a:t>True Positive</a:t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vo"/>
                          <a:ea typeface="Arvo"/>
                          <a:cs typeface="Arvo"/>
                          <a:sym typeface="Arvo"/>
                        </a:rPr>
                        <a:t>False Negative</a:t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7998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vo"/>
                          <a:ea typeface="Arvo"/>
                          <a:cs typeface="Arvo"/>
                          <a:sym typeface="Arvo"/>
                        </a:rPr>
                        <a:t>Actually Negative</a:t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vo"/>
                          <a:ea typeface="Arvo"/>
                          <a:cs typeface="Arvo"/>
                          <a:sym typeface="Arvo"/>
                        </a:rPr>
                        <a:t>False Positive</a:t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vo"/>
                          <a:ea typeface="Arvo"/>
                          <a:cs typeface="Arvo"/>
                          <a:sym typeface="Arvo"/>
                        </a:rPr>
                        <a:t>True Negative</a:t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grpSp>
        <p:nvGrpSpPr>
          <p:cNvPr id="583" name="Shape 583"/>
          <p:cNvGrpSpPr/>
          <p:nvPr/>
        </p:nvGrpSpPr>
        <p:grpSpPr>
          <a:xfrm>
            <a:off x="790188" y="778013"/>
            <a:ext cx="312073" cy="312073"/>
            <a:chOff x="1922075" y="1629000"/>
            <a:chExt cx="437200" cy="437200"/>
          </a:xfrm>
        </p:grpSpPr>
        <p:sp>
          <p:nvSpPr>
            <p:cNvPr id="584" name="Shape 584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586" name="Shape 586"/>
          <p:cNvSpPr txBox="1"/>
          <p:nvPr/>
        </p:nvSpPr>
        <p:spPr>
          <a:xfrm>
            <a:off x="859075" y="2088600"/>
            <a:ext cx="33072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rvo"/>
                <a:ea typeface="Arvo"/>
                <a:cs typeface="Arvo"/>
                <a:sym typeface="Arvo"/>
              </a:rPr>
              <a:t>Accuracy</a:t>
            </a:r>
            <a:endParaRPr sz="48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87" name="Shape 587"/>
          <p:cNvGrpSpPr/>
          <p:nvPr/>
        </p:nvGrpSpPr>
        <p:grpSpPr>
          <a:xfrm>
            <a:off x="4013550" y="1607450"/>
            <a:ext cx="4034525" cy="2068300"/>
            <a:chOff x="4013550" y="1607450"/>
            <a:chExt cx="4034525" cy="2068300"/>
          </a:xfrm>
        </p:grpSpPr>
        <p:sp>
          <p:nvSpPr>
            <p:cNvPr id="588" name="Shape 588"/>
            <p:cNvSpPr/>
            <p:nvPr/>
          </p:nvSpPr>
          <p:spPr>
            <a:xfrm>
              <a:off x="4013550" y="2158450"/>
              <a:ext cx="1116900" cy="966300"/>
            </a:xfrm>
            <a:prstGeom prst="mathEqual">
              <a:avLst>
                <a:gd fmla="val 6349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9" name="Shape 589"/>
            <p:cNvGrpSpPr/>
            <p:nvPr/>
          </p:nvGrpSpPr>
          <p:grpSpPr>
            <a:xfrm>
              <a:off x="4740875" y="1607450"/>
              <a:ext cx="3307200" cy="2068300"/>
              <a:chOff x="4740875" y="1607450"/>
              <a:chExt cx="3307200" cy="2068300"/>
            </a:xfrm>
          </p:grpSpPr>
          <p:cxnSp>
            <p:nvCxnSpPr>
              <p:cNvPr id="590" name="Shape 590"/>
              <p:cNvCxnSpPr/>
              <p:nvPr/>
            </p:nvCxnSpPr>
            <p:spPr>
              <a:xfrm>
                <a:off x="5197175" y="2630800"/>
                <a:ext cx="2394600" cy="216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91" name="Shape 591"/>
              <p:cNvSpPr txBox="1"/>
              <p:nvPr/>
            </p:nvSpPr>
            <p:spPr>
              <a:xfrm>
                <a:off x="4740875" y="1607450"/>
                <a:ext cx="3307200" cy="9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800">
                    <a:latin typeface="Arvo"/>
                    <a:ea typeface="Arvo"/>
                    <a:cs typeface="Arvo"/>
                    <a:sym typeface="Arvo"/>
                  </a:rPr>
                  <a:t>TP + TN</a:t>
                </a:r>
                <a:endParaRPr sz="48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592" name="Shape 592"/>
              <p:cNvSpPr txBox="1"/>
              <p:nvPr/>
            </p:nvSpPr>
            <p:spPr>
              <a:xfrm>
                <a:off x="4740875" y="2709450"/>
                <a:ext cx="3307200" cy="9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800">
                    <a:latin typeface="Arvo"/>
                    <a:ea typeface="Arvo"/>
                    <a:cs typeface="Arvo"/>
                    <a:sym typeface="Arvo"/>
                  </a:rPr>
                  <a:t>P+N</a:t>
                </a:r>
                <a:endParaRPr sz="48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593" name="Shape 593"/>
          <p:cNvSpPr txBox="1"/>
          <p:nvPr/>
        </p:nvSpPr>
        <p:spPr>
          <a:xfrm>
            <a:off x="1116750" y="3973050"/>
            <a:ext cx="6931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vo"/>
                <a:ea typeface="Arvo"/>
                <a:cs typeface="Arvo"/>
                <a:sym typeface="Arvo"/>
              </a:rPr>
              <a:t>When we predict, how often are we correct?</a:t>
            </a:r>
            <a:endParaRPr sz="24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grpSp>
        <p:nvGrpSpPr>
          <p:cNvPr id="599" name="Shape 599"/>
          <p:cNvGrpSpPr/>
          <p:nvPr/>
        </p:nvGrpSpPr>
        <p:grpSpPr>
          <a:xfrm>
            <a:off x="790188" y="778013"/>
            <a:ext cx="312073" cy="312073"/>
            <a:chOff x="1922075" y="1629000"/>
            <a:chExt cx="437200" cy="437200"/>
          </a:xfrm>
        </p:grpSpPr>
        <p:sp>
          <p:nvSpPr>
            <p:cNvPr id="600" name="Shape 600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602" name="Shape 602"/>
          <p:cNvSpPr txBox="1"/>
          <p:nvPr/>
        </p:nvSpPr>
        <p:spPr>
          <a:xfrm>
            <a:off x="859075" y="2088600"/>
            <a:ext cx="33072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rvo"/>
                <a:ea typeface="Arvo"/>
                <a:cs typeface="Arvo"/>
                <a:sym typeface="Arvo"/>
              </a:rPr>
              <a:t>Precision</a:t>
            </a:r>
            <a:endParaRPr sz="48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03" name="Shape 603"/>
          <p:cNvGrpSpPr/>
          <p:nvPr/>
        </p:nvGrpSpPr>
        <p:grpSpPr>
          <a:xfrm>
            <a:off x="4013550" y="1607450"/>
            <a:ext cx="4034525" cy="2068300"/>
            <a:chOff x="4013550" y="1607450"/>
            <a:chExt cx="4034525" cy="2068300"/>
          </a:xfrm>
        </p:grpSpPr>
        <p:sp>
          <p:nvSpPr>
            <p:cNvPr id="604" name="Shape 604"/>
            <p:cNvSpPr/>
            <p:nvPr/>
          </p:nvSpPr>
          <p:spPr>
            <a:xfrm>
              <a:off x="4013550" y="2158450"/>
              <a:ext cx="1116900" cy="966300"/>
            </a:xfrm>
            <a:prstGeom prst="mathEqual">
              <a:avLst>
                <a:gd fmla="val 6349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5" name="Shape 605"/>
            <p:cNvGrpSpPr/>
            <p:nvPr/>
          </p:nvGrpSpPr>
          <p:grpSpPr>
            <a:xfrm>
              <a:off x="4740875" y="1607450"/>
              <a:ext cx="3307200" cy="2068300"/>
              <a:chOff x="4740875" y="1607450"/>
              <a:chExt cx="3307200" cy="2068300"/>
            </a:xfrm>
          </p:grpSpPr>
          <p:cxnSp>
            <p:nvCxnSpPr>
              <p:cNvPr id="606" name="Shape 606"/>
              <p:cNvCxnSpPr/>
              <p:nvPr/>
            </p:nvCxnSpPr>
            <p:spPr>
              <a:xfrm>
                <a:off x="5197175" y="2630800"/>
                <a:ext cx="2394600" cy="216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07" name="Shape 607"/>
              <p:cNvSpPr txBox="1"/>
              <p:nvPr/>
            </p:nvSpPr>
            <p:spPr>
              <a:xfrm>
                <a:off x="4740875" y="1607450"/>
                <a:ext cx="3307200" cy="9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800">
                    <a:latin typeface="Arvo"/>
                    <a:ea typeface="Arvo"/>
                    <a:cs typeface="Arvo"/>
                    <a:sym typeface="Arvo"/>
                  </a:rPr>
                  <a:t>TP</a:t>
                </a:r>
                <a:endParaRPr sz="48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08" name="Shape 608"/>
              <p:cNvSpPr txBox="1"/>
              <p:nvPr/>
            </p:nvSpPr>
            <p:spPr>
              <a:xfrm>
                <a:off x="4740875" y="2709450"/>
                <a:ext cx="3307200" cy="9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800">
                    <a:latin typeface="Arvo"/>
                    <a:ea typeface="Arvo"/>
                    <a:cs typeface="Arvo"/>
                    <a:sym typeface="Arvo"/>
                  </a:rPr>
                  <a:t>TP+FP</a:t>
                </a:r>
                <a:endParaRPr sz="48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609" name="Shape 609"/>
          <p:cNvSpPr txBox="1"/>
          <p:nvPr/>
        </p:nvSpPr>
        <p:spPr>
          <a:xfrm>
            <a:off x="1116750" y="3973050"/>
            <a:ext cx="6931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vo"/>
                <a:ea typeface="Arvo"/>
                <a:cs typeface="Arvo"/>
                <a:sym typeface="Arvo"/>
              </a:rPr>
              <a:t>When we predict </a:t>
            </a:r>
            <a:r>
              <a:rPr lang="en" sz="2400" u="sng">
                <a:latin typeface="Arvo"/>
                <a:ea typeface="Arvo"/>
                <a:cs typeface="Arvo"/>
                <a:sym typeface="Arvo"/>
              </a:rPr>
              <a:t>positive</a:t>
            </a:r>
            <a:r>
              <a:rPr lang="en" sz="2400">
                <a:latin typeface="Arvo"/>
                <a:ea typeface="Arvo"/>
                <a:cs typeface="Arvo"/>
                <a:sym typeface="Arvo"/>
              </a:rPr>
              <a:t>, how often are we correct?</a:t>
            </a:r>
            <a:endParaRPr sz="24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grpSp>
        <p:nvGrpSpPr>
          <p:cNvPr id="615" name="Shape 615"/>
          <p:cNvGrpSpPr/>
          <p:nvPr/>
        </p:nvGrpSpPr>
        <p:grpSpPr>
          <a:xfrm>
            <a:off x="790188" y="778013"/>
            <a:ext cx="312073" cy="312073"/>
            <a:chOff x="1922075" y="1629000"/>
            <a:chExt cx="437200" cy="437200"/>
          </a:xfrm>
        </p:grpSpPr>
        <p:sp>
          <p:nvSpPr>
            <p:cNvPr id="616" name="Shape 616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618" name="Shape 618"/>
          <p:cNvSpPr txBox="1"/>
          <p:nvPr/>
        </p:nvSpPr>
        <p:spPr>
          <a:xfrm>
            <a:off x="790200" y="2088600"/>
            <a:ext cx="33762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Arvo"/>
                <a:ea typeface="Arvo"/>
                <a:cs typeface="Arvo"/>
                <a:sym typeface="Arvo"/>
              </a:rPr>
              <a:t>Sensitivity</a:t>
            </a:r>
            <a:endParaRPr sz="48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19" name="Shape 619"/>
          <p:cNvGrpSpPr/>
          <p:nvPr/>
        </p:nvGrpSpPr>
        <p:grpSpPr>
          <a:xfrm>
            <a:off x="4013550" y="1607450"/>
            <a:ext cx="4034525" cy="2068300"/>
            <a:chOff x="4013550" y="1607450"/>
            <a:chExt cx="4034525" cy="2068300"/>
          </a:xfrm>
        </p:grpSpPr>
        <p:sp>
          <p:nvSpPr>
            <p:cNvPr id="620" name="Shape 620"/>
            <p:cNvSpPr/>
            <p:nvPr/>
          </p:nvSpPr>
          <p:spPr>
            <a:xfrm>
              <a:off x="4013550" y="2158450"/>
              <a:ext cx="1116900" cy="966300"/>
            </a:xfrm>
            <a:prstGeom prst="mathEqual">
              <a:avLst>
                <a:gd fmla="val 6349" name="adj1"/>
                <a:gd fmla="val 1176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" name="Shape 621"/>
            <p:cNvGrpSpPr/>
            <p:nvPr/>
          </p:nvGrpSpPr>
          <p:grpSpPr>
            <a:xfrm>
              <a:off x="4740875" y="1607450"/>
              <a:ext cx="3307200" cy="2068300"/>
              <a:chOff x="4740875" y="1607450"/>
              <a:chExt cx="3307200" cy="2068300"/>
            </a:xfrm>
          </p:grpSpPr>
          <p:cxnSp>
            <p:nvCxnSpPr>
              <p:cNvPr id="622" name="Shape 622"/>
              <p:cNvCxnSpPr/>
              <p:nvPr/>
            </p:nvCxnSpPr>
            <p:spPr>
              <a:xfrm>
                <a:off x="5197175" y="2630800"/>
                <a:ext cx="2394600" cy="216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3" name="Shape 623"/>
              <p:cNvSpPr txBox="1"/>
              <p:nvPr/>
            </p:nvSpPr>
            <p:spPr>
              <a:xfrm>
                <a:off x="4740875" y="1607450"/>
                <a:ext cx="3307200" cy="9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800">
                    <a:latin typeface="Arvo"/>
                    <a:ea typeface="Arvo"/>
                    <a:cs typeface="Arvo"/>
                    <a:sym typeface="Arvo"/>
                  </a:rPr>
                  <a:t>TP</a:t>
                </a:r>
                <a:endParaRPr sz="48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24" name="Shape 624"/>
              <p:cNvSpPr txBox="1"/>
              <p:nvPr/>
            </p:nvSpPr>
            <p:spPr>
              <a:xfrm>
                <a:off x="4740875" y="2709450"/>
                <a:ext cx="3307200" cy="96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4800">
                    <a:latin typeface="Arvo"/>
                    <a:ea typeface="Arvo"/>
                    <a:cs typeface="Arvo"/>
                    <a:sym typeface="Arvo"/>
                  </a:rPr>
                  <a:t>TP+FN</a:t>
                </a:r>
                <a:endParaRPr sz="48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625" name="Shape 625"/>
          <p:cNvSpPr txBox="1"/>
          <p:nvPr/>
        </p:nvSpPr>
        <p:spPr>
          <a:xfrm>
            <a:off x="1116750" y="3973050"/>
            <a:ext cx="6931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Arvo"/>
                <a:ea typeface="Arvo"/>
                <a:cs typeface="Arvo"/>
                <a:sym typeface="Arvo"/>
              </a:rPr>
              <a:t>How many positives are we correctly identifying</a:t>
            </a:r>
            <a:r>
              <a:rPr lang="en" sz="2400">
                <a:latin typeface="Arvo"/>
                <a:ea typeface="Arvo"/>
                <a:cs typeface="Arvo"/>
                <a:sym typeface="Arvo"/>
              </a:rPr>
              <a:t>?</a:t>
            </a:r>
            <a:endParaRPr sz="24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Shape 132"/>
          <p:cNvGrpSpPr/>
          <p:nvPr/>
        </p:nvGrpSpPr>
        <p:grpSpPr>
          <a:xfrm>
            <a:off x="1450769" y="297229"/>
            <a:ext cx="6349813" cy="4549034"/>
            <a:chOff x="504050" y="1071112"/>
            <a:chExt cx="3855147" cy="3001276"/>
          </a:xfrm>
        </p:grpSpPr>
        <p:sp>
          <p:nvSpPr>
            <p:cNvPr id="133" name="Shape 133"/>
            <p:cNvSpPr/>
            <p:nvPr/>
          </p:nvSpPr>
          <p:spPr>
            <a:xfrm>
              <a:off x="504050" y="1071112"/>
              <a:ext cx="3855147" cy="3001276"/>
            </a:xfrm>
            <a:custGeom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665375" y="1230493"/>
              <a:ext cx="3532500" cy="225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1796519" y="632126"/>
            <a:ext cx="1414499" cy="3147531"/>
            <a:chOff x="1796519" y="632126"/>
            <a:chExt cx="1414499" cy="3147531"/>
          </a:xfrm>
        </p:grpSpPr>
        <p:grpSp>
          <p:nvGrpSpPr>
            <p:cNvPr id="136" name="Shape 136"/>
            <p:cNvGrpSpPr/>
            <p:nvPr/>
          </p:nvGrpSpPr>
          <p:grpSpPr>
            <a:xfrm>
              <a:off x="1796519" y="632126"/>
              <a:ext cx="1414499" cy="1536778"/>
              <a:chOff x="5199984" y="1001300"/>
              <a:chExt cx="2999361" cy="3071100"/>
            </a:xfrm>
          </p:grpSpPr>
          <p:sp>
            <p:nvSpPr>
              <p:cNvPr id="137" name="Shape 137"/>
              <p:cNvSpPr/>
              <p:nvPr/>
            </p:nvSpPr>
            <p:spPr>
              <a:xfrm rot="10800000">
                <a:off x="5199984" y="1001300"/>
                <a:ext cx="2819400" cy="3071100"/>
              </a:xfrm>
              <a:prstGeom prst="foldedCorner">
                <a:avLst>
                  <a:gd fmla="val 16667" name="adj"/>
                </a:avLst>
              </a:prstGeom>
              <a:solidFill>
                <a:srgbClr val="A61C00"/>
              </a:solidFill>
              <a:ln cap="flat" cmpd="sng" w="38100">
                <a:solidFill>
                  <a:srgbClr val="DD7E6B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8" name="Shape 13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96109" y="1645125"/>
                <a:ext cx="1084648" cy="764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Shape 13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497775" y="2151725"/>
                <a:ext cx="1181250" cy="1181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0" name="Shape 1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rot="-2385168">
                <a:off x="6776950" y="1817375"/>
                <a:ext cx="1181250" cy="1181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1" name="Shape 1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4">
                <a:off x="5595651" y="3104987"/>
                <a:ext cx="1866726" cy="88263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2" name="Shape 142"/>
              <p:cNvCxnSpPr/>
              <p:nvPr/>
            </p:nvCxnSpPr>
            <p:spPr>
              <a:xfrm>
                <a:off x="5218675" y="1589225"/>
                <a:ext cx="2824200" cy="21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D7E6B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3" name="Shape 143"/>
              <p:cNvSpPr txBox="1"/>
              <p:nvPr/>
            </p:nvSpPr>
            <p:spPr>
              <a:xfrm>
                <a:off x="5595650" y="1071100"/>
                <a:ext cx="2190600" cy="42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D966"/>
                    </a:solidFill>
                    <a:latin typeface="Orbitron"/>
                    <a:ea typeface="Orbitron"/>
                    <a:cs typeface="Orbitron"/>
                    <a:sym typeface="Orbitron"/>
                  </a:rPr>
                  <a:t>Bananas</a:t>
                </a:r>
                <a:endParaRPr sz="1200">
                  <a:solidFill>
                    <a:srgbClr val="FFD966"/>
                  </a:solidFill>
                  <a:latin typeface="Orbitron"/>
                  <a:ea typeface="Orbitron"/>
                  <a:cs typeface="Orbitron"/>
                  <a:sym typeface="Orbitron"/>
                </a:endParaRPr>
              </a:p>
            </p:txBody>
          </p:sp>
        </p:grpSp>
        <p:grpSp>
          <p:nvGrpSpPr>
            <p:cNvPr id="144" name="Shape 144"/>
            <p:cNvGrpSpPr/>
            <p:nvPr/>
          </p:nvGrpSpPr>
          <p:grpSpPr>
            <a:xfrm>
              <a:off x="1810561" y="2342552"/>
              <a:ext cx="1335378" cy="1437104"/>
              <a:chOff x="4611822" y="969520"/>
              <a:chExt cx="2378657" cy="2576841"/>
            </a:xfrm>
          </p:grpSpPr>
          <p:grpSp>
            <p:nvGrpSpPr>
              <p:cNvPr id="145" name="Shape 145"/>
              <p:cNvGrpSpPr/>
              <p:nvPr/>
            </p:nvGrpSpPr>
            <p:grpSpPr>
              <a:xfrm>
                <a:off x="4611831" y="969520"/>
                <a:ext cx="2378647" cy="2576841"/>
                <a:chOff x="5199984" y="992265"/>
                <a:chExt cx="2842891" cy="3080135"/>
              </a:xfrm>
            </p:grpSpPr>
            <p:sp>
              <p:nvSpPr>
                <p:cNvPr id="146" name="Shape 146"/>
                <p:cNvSpPr/>
                <p:nvPr/>
              </p:nvSpPr>
              <p:spPr>
                <a:xfrm rot="10800000">
                  <a:off x="5199984" y="1001300"/>
                  <a:ext cx="2819400" cy="3071100"/>
                </a:xfrm>
                <a:prstGeom prst="foldedCorner">
                  <a:avLst>
                    <a:gd fmla="val 16667" name="adj"/>
                  </a:avLst>
                </a:prstGeom>
                <a:solidFill>
                  <a:srgbClr val="A61C00"/>
                </a:solidFill>
                <a:ln cap="flat" cmpd="sng" w="38100">
                  <a:solidFill>
                    <a:srgbClr val="DD7E6B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47" name="Shape 147"/>
                <p:cNvCxnSpPr/>
                <p:nvPr/>
              </p:nvCxnSpPr>
              <p:spPr>
                <a:xfrm>
                  <a:off x="5218675" y="1589225"/>
                  <a:ext cx="2824200" cy="2160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rgbClr val="DD7E6B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48" name="Shape 148"/>
                <p:cNvSpPr txBox="1"/>
                <p:nvPr/>
              </p:nvSpPr>
              <p:spPr>
                <a:xfrm>
                  <a:off x="5535468" y="992265"/>
                  <a:ext cx="2190600" cy="427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rgbClr val="6AA84F"/>
                      </a:solidFill>
                      <a:latin typeface="Orbitron"/>
                      <a:ea typeface="Orbitron"/>
                      <a:cs typeface="Orbitron"/>
                      <a:sym typeface="Orbitron"/>
                    </a:rPr>
                    <a:t>Apples</a:t>
                  </a:r>
                  <a:endParaRPr sz="1200">
                    <a:solidFill>
                      <a:srgbClr val="6AA84F"/>
                    </a:solidFill>
                    <a:latin typeface="Orbitron"/>
                    <a:ea typeface="Orbitron"/>
                    <a:cs typeface="Orbitron"/>
                    <a:sym typeface="Orbitron"/>
                  </a:endParaRPr>
                </a:p>
              </p:txBody>
            </p:sp>
          </p:grpSp>
          <p:pic>
            <p:nvPicPr>
              <p:cNvPr id="149" name="Shape 14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019848" y="2528350"/>
                <a:ext cx="773139" cy="90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Shape 15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611822" y="2419920"/>
                <a:ext cx="1408035" cy="11264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Shape 15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871122" y="1628750"/>
                <a:ext cx="1070577" cy="6477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Shape 15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814160" y="1497816"/>
                <a:ext cx="1003349" cy="90957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53" name="Shape 153"/>
          <p:cNvGrpSpPr/>
          <p:nvPr/>
        </p:nvGrpSpPr>
        <p:grpSpPr>
          <a:xfrm>
            <a:off x="6126258" y="1036190"/>
            <a:ext cx="1332017" cy="2265811"/>
            <a:chOff x="5930709" y="1400736"/>
            <a:chExt cx="1332017" cy="2529372"/>
          </a:xfrm>
        </p:grpSpPr>
        <p:grpSp>
          <p:nvGrpSpPr>
            <p:cNvPr id="154" name="Shape 154"/>
            <p:cNvGrpSpPr/>
            <p:nvPr/>
          </p:nvGrpSpPr>
          <p:grpSpPr>
            <a:xfrm>
              <a:off x="5930709" y="1400736"/>
              <a:ext cx="1331893" cy="2529372"/>
              <a:chOff x="5195191" y="1001345"/>
              <a:chExt cx="2824200" cy="5054700"/>
            </a:xfrm>
          </p:grpSpPr>
          <p:sp>
            <p:nvSpPr>
              <p:cNvPr id="155" name="Shape 155"/>
              <p:cNvSpPr/>
              <p:nvPr/>
            </p:nvSpPr>
            <p:spPr>
              <a:xfrm rot="10800000">
                <a:off x="5199987" y="1001345"/>
                <a:ext cx="2819400" cy="5054700"/>
              </a:xfrm>
              <a:prstGeom prst="foldedCorner">
                <a:avLst>
                  <a:gd fmla="val 16667" name="adj"/>
                </a:avLst>
              </a:prstGeom>
              <a:solidFill>
                <a:srgbClr val="A64D79"/>
              </a:solidFill>
              <a:ln cap="flat" cmpd="sng" w="38100">
                <a:solidFill>
                  <a:srgbClr val="D5A6B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6" name="Shape 156"/>
              <p:cNvCxnSpPr/>
              <p:nvPr/>
            </p:nvCxnSpPr>
            <p:spPr>
              <a:xfrm>
                <a:off x="5195191" y="2257858"/>
                <a:ext cx="2824200" cy="21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5A6B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7" name="Shape 157"/>
              <p:cNvSpPr txBox="1"/>
              <p:nvPr/>
            </p:nvSpPr>
            <p:spPr>
              <a:xfrm>
                <a:off x="5484135" y="1071118"/>
                <a:ext cx="2302200" cy="42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C9DAF8"/>
                    </a:solidFill>
                    <a:latin typeface="Orbitron"/>
                    <a:ea typeface="Orbitron"/>
                    <a:cs typeface="Orbitron"/>
                    <a:sym typeface="Orbitron"/>
                  </a:rPr>
                  <a:t>Predictive Model</a:t>
                </a:r>
                <a:endParaRPr sz="1200">
                  <a:solidFill>
                    <a:srgbClr val="C9DAF8"/>
                  </a:solidFill>
                  <a:latin typeface="Orbitron"/>
                  <a:ea typeface="Orbitron"/>
                  <a:cs typeface="Orbitron"/>
                  <a:sym typeface="Orbitron"/>
                </a:endParaRPr>
              </a:p>
            </p:txBody>
          </p:sp>
        </p:grpSp>
        <p:sp>
          <p:nvSpPr>
            <p:cNvPr id="158" name="Shape 158"/>
            <p:cNvSpPr txBox="1"/>
            <p:nvPr/>
          </p:nvSpPr>
          <p:spPr>
            <a:xfrm>
              <a:off x="5970326" y="2029487"/>
              <a:ext cx="1292400" cy="19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9DAF8"/>
                  </a:solidFill>
                  <a:latin typeface="Orbitron"/>
                  <a:ea typeface="Orbitron"/>
                  <a:cs typeface="Orbitron"/>
                  <a:sym typeface="Orbitron"/>
                </a:rPr>
                <a:t>Bananas are yellow.</a:t>
              </a:r>
              <a:endParaRPr>
                <a:solidFill>
                  <a:srgbClr val="C9DAF8"/>
                </a:solidFill>
                <a:latin typeface="Orbitron"/>
                <a:ea typeface="Orbitron"/>
                <a:cs typeface="Orbitron"/>
                <a:sym typeface="Orbitro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9DAF8"/>
                </a:solidFill>
                <a:latin typeface="Orbitron"/>
                <a:ea typeface="Orbitron"/>
                <a:cs typeface="Orbitron"/>
                <a:sym typeface="Orbitron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9DAF8"/>
                  </a:solidFill>
                  <a:latin typeface="Orbitron"/>
                  <a:ea typeface="Orbitron"/>
                  <a:cs typeface="Orbitron"/>
                  <a:sym typeface="Orbitron"/>
                </a:rPr>
                <a:t>Apples are red.</a:t>
              </a:r>
              <a:endParaRPr>
                <a:solidFill>
                  <a:srgbClr val="C9DAF8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sp>
        <p:nvSpPr>
          <p:cNvPr id="159" name="Shape 159"/>
          <p:cNvSpPr/>
          <p:nvPr/>
        </p:nvSpPr>
        <p:spPr>
          <a:xfrm>
            <a:off x="3417075" y="1642900"/>
            <a:ext cx="984900" cy="1052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170800" y="1642900"/>
            <a:ext cx="984900" cy="1052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935275" y="1642900"/>
            <a:ext cx="984900" cy="10524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Shape 162"/>
          <p:cNvGrpSpPr/>
          <p:nvPr/>
        </p:nvGrpSpPr>
        <p:grpSpPr>
          <a:xfrm>
            <a:off x="3593100" y="1105900"/>
            <a:ext cx="1957800" cy="2126400"/>
            <a:chOff x="3593100" y="1105900"/>
            <a:chExt cx="1957800" cy="2126400"/>
          </a:xfrm>
        </p:grpSpPr>
        <p:sp>
          <p:nvSpPr>
            <p:cNvPr id="163" name="Shape 163"/>
            <p:cNvSpPr txBox="1"/>
            <p:nvPr/>
          </p:nvSpPr>
          <p:spPr>
            <a:xfrm>
              <a:off x="3593100" y="1105900"/>
              <a:ext cx="19578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Orbitron"/>
                  <a:ea typeface="Orbitron"/>
                  <a:cs typeface="Orbitron"/>
                  <a:sym typeface="Orbitron"/>
                </a:rPr>
                <a:t>Machine</a:t>
              </a:r>
              <a:endParaRPr sz="2400"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x="3593100" y="2695300"/>
              <a:ext cx="19578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Orbitron"/>
                  <a:ea typeface="Orbitron"/>
                  <a:cs typeface="Orbitron"/>
                  <a:sym typeface="Orbitron"/>
                </a:rPr>
                <a:t>Learning</a:t>
              </a:r>
              <a:endParaRPr sz="2400"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grpSp>
        <p:nvGrpSpPr>
          <p:cNvPr id="631" name="Shape 631"/>
          <p:cNvGrpSpPr/>
          <p:nvPr/>
        </p:nvGrpSpPr>
        <p:grpSpPr>
          <a:xfrm>
            <a:off x="790188" y="778013"/>
            <a:ext cx="312073" cy="312073"/>
            <a:chOff x="1922075" y="1629000"/>
            <a:chExt cx="437200" cy="437200"/>
          </a:xfrm>
        </p:grpSpPr>
        <p:sp>
          <p:nvSpPr>
            <p:cNvPr id="632" name="Shape 632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graphicFrame>
        <p:nvGraphicFramePr>
          <p:cNvPr id="634" name="Shape 634"/>
          <p:cNvGraphicFramePr/>
          <p:nvPr/>
        </p:nvGraphicFramePr>
        <p:xfrm>
          <a:off x="552525" y="13381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{305844A4-34AA-49D3-8962-BF6FA31D7C66}</a:tableStyleId>
              </a:tblPr>
              <a:tblGrid>
                <a:gridCol w="1339825"/>
                <a:gridCol w="1339825"/>
                <a:gridCol w="1339825"/>
                <a:gridCol w="1339825"/>
                <a:gridCol w="1339825"/>
                <a:gridCol w="1339825"/>
              </a:tblGrid>
              <a:tr h="15856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</a:tr>
              <a:tr h="4797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Accuracy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99.943%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99.896%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99.825%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99.719%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99.672%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</a:tr>
              <a:tr h="5969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Precision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79.245%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61.694%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49.835%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47.738%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35.601%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</a:tr>
              <a:tr h="5011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Sensitivity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91.803%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92.727%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83.889%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78.148%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rvo"/>
                          <a:ea typeface="Arvo"/>
                          <a:cs typeface="Arvo"/>
                          <a:sym typeface="Arvo"/>
                        </a:rPr>
                        <a:t>74.057%</a:t>
                      </a:r>
                      <a:endParaRPr sz="1200">
                        <a:latin typeface="Arvo"/>
                        <a:ea typeface="Arvo"/>
                        <a:cs typeface="Arvo"/>
                        <a:sym typeface="Arv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descr="IMG_6163.JPG"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75" y="1326900"/>
            <a:ext cx="890600" cy="1583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2.JPG" id="636" name="Shape 6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493" y="1338125"/>
            <a:ext cx="890600" cy="1583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leTwo.png" id="637" name="Shape 6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6638" y="1341600"/>
            <a:ext cx="890600" cy="1576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llOne.png" id="638" name="Shape 6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2806" y="1341600"/>
            <a:ext cx="890600" cy="1576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uintOne.png" id="639" name="Shape 6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8956" y="1341600"/>
            <a:ext cx="890600" cy="1576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6163.JPG"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13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leThreeClassifications.png" id="645" name="Shape 6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32" y="152400"/>
            <a:ext cx="27337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 rotWithShape="1">
          <a:blip r:embed="rId5">
            <a:alphaModFix/>
          </a:blip>
          <a:srcRect b="2171" l="4789" r="0" t="0"/>
          <a:stretch/>
        </p:blipFill>
        <p:spPr>
          <a:xfrm>
            <a:off x="6166450" y="152400"/>
            <a:ext cx="27823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JPG"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113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leFourClassifications.png" id="652" name="Shape 6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32" y="152400"/>
            <a:ext cx="27337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 rotWithShape="1">
          <a:blip r:embed="rId5">
            <a:alphaModFix/>
          </a:blip>
          <a:srcRect b="1951" l="4789" r="0" t="0"/>
          <a:stretch/>
        </p:blipFill>
        <p:spPr>
          <a:xfrm>
            <a:off x="6166450" y="152400"/>
            <a:ext cx="27760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1.JPG" id="658" name="Shape 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113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leTwoClassifications.png" id="659" name="Shape 6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32" y="152400"/>
            <a:ext cx="27337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 rotWithShape="1">
          <a:blip r:embed="rId5">
            <a:alphaModFix/>
          </a:blip>
          <a:srcRect b="1951" l="4789" r="0" t="0"/>
          <a:stretch/>
        </p:blipFill>
        <p:spPr>
          <a:xfrm>
            <a:off x="6166450" y="152400"/>
            <a:ext cx="27760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6160.JPG"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113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llOneClassifications.png" id="666" name="Shape 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32" y="152400"/>
            <a:ext cx="27337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5">
            <a:alphaModFix/>
          </a:blip>
          <a:srcRect b="2619" l="4789" r="0" t="0"/>
          <a:stretch/>
        </p:blipFill>
        <p:spPr>
          <a:xfrm>
            <a:off x="6166450" y="152400"/>
            <a:ext cx="279499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6167.JPG" id="672" name="Shape 6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1113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uintOneClassifications.png" id="673" name="Shape 6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32" y="152400"/>
            <a:ext cx="273372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 rotWithShape="1">
          <a:blip r:embed="rId5">
            <a:alphaModFix/>
          </a:blip>
          <a:srcRect b="2171" l="4789" r="0" t="0"/>
          <a:stretch/>
        </p:blipFill>
        <p:spPr>
          <a:xfrm>
            <a:off x="6166450" y="152400"/>
            <a:ext cx="27822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Project?</a:t>
            </a:r>
            <a:endParaRPr/>
          </a:p>
        </p:txBody>
      </p:sp>
      <p:grpSp>
        <p:nvGrpSpPr>
          <p:cNvPr id="680" name="Shape 680"/>
          <p:cNvGrpSpPr/>
          <p:nvPr/>
        </p:nvGrpSpPr>
        <p:grpSpPr>
          <a:xfrm>
            <a:off x="790188" y="778013"/>
            <a:ext cx="312073" cy="312073"/>
            <a:chOff x="1922075" y="1629000"/>
            <a:chExt cx="437200" cy="437200"/>
          </a:xfrm>
        </p:grpSpPr>
        <p:sp>
          <p:nvSpPr>
            <p:cNvPr id="681" name="Shape 681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grpSp>
        <p:nvGrpSpPr>
          <p:cNvPr id="683" name="Shape 683"/>
          <p:cNvGrpSpPr/>
          <p:nvPr/>
        </p:nvGrpSpPr>
        <p:grpSpPr>
          <a:xfrm>
            <a:off x="1977000" y="1814100"/>
            <a:ext cx="5040615" cy="1849624"/>
            <a:chOff x="1977000" y="1814100"/>
            <a:chExt cx="5040615" cy="1849624"/>
          </a:xfrm>
        </p:grpSpPr>
        <p:pic>
          <p:nvPicPr>
            <p:cNvPr id="684" name="Shape 6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7000" y="1814100"/>
              <a:ext cx="1849624" cy="18496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5" name="Shape 685"/>
            <p:cNvGrpSpPr/>
            <p:nvPr/>
          </p:nvGrpSpPr>
          <p:grpSpPr>
            <a:xfrm>
              <a:off x="5658086" y="2112480"/>
              <a:ext cx="1359529" cy="1252870"/>
              <a:chOff x="2583325" y="2972875"/>
              <a:chExt cx="462850" cy="445750"/>
            </a:xfrm>
          </p:grpSpPr>
          <p:sp>
            <p:nvSpPr>
              <p:cNvPr id="686" name="Shape 686"/>
              <p:cNvSpPr/>
              <p:nvPr/>
            </p:nvSpPr>
            <p:spPr>
              <a:xfrm>
                <a:off x="2701775" y="3323350"/>
                <a:ext cx="225950" cy="95275"/>
              </a:xfrm>
              <a:custGeom>
                <a:pathLst>
                  <a:path extrusionOk="0" h="3811" w="9038">
                    <a:moveTo>
                      <a:pt x="2956" y="1"/>
                    </a:moveTo>
                    <a:lnTo>
                      <a:pt x="2956" y="2956"/>
                    </a:lnTo>
                    <a:lnTo>
                      <a:pt x="685" y="2956"/>
                    </a:lnTo>
                    <a:lnTo>
                      <a:pt x="514" y="3005"/>
                    </a:lnTo>
                    <a:lnTo>
                      <a:pt x="367" y="3103"/>
                    </a:lnTo>
                    <a:lnTo>
                      <a:pt x="245" y="3200"/>
                    </a:lnTo>
                    <a:lnTo>
                      <a:pt x="147" y="3322"/>
                    </a:lnTo>
                    <a:lnTo>
                      <a:pt x="50" y="3469"/>
                    </a:lnTo>
                    <a:lnTo>
                      <a:pt x="1" y="3640"/>
                    </a:lnTo>
                    <a:lnTo>
                      <a:pt x="1" y="3811"/>
                    </a:lnTo>
                    <a:lnTo>
                      <a:pt x="9037" y="3811"/>
                    </a:lnTo>
                    <a:lnTo>
                      <a:pt x="9037" y="3640"/>
                    </a:lnTo>
                    <a:lnTo>
                      <a:pt x="8988" y="3469"/>
                    </a:lnTo>
                    <a:lnTo>
                      <a:pt x="8891" y="3322"/>
                    </a:lnTo>
                    <a:lnTo>
                      <a:pt x="8793" y="3200"/>
                    </a:lnTo>
                    <a:lnTo>
                      <a:pt x="8671" y="3103"/>
                    </a:lnTo>
                    <a:lnTo>
                      <a:pt x="8524" y="3005"/>
                    </a:lnTo>
                    <a:lnTo>
                      <a:pt x="8353" y="2956"/>
                    </a:lnTo>
                    <a:lnTo>
                      <a:pt x="6082" y="2956"/>
                    </a:lnTo>
                    <a:lnTo>
                      <a:pt x="6082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  <p:sp>
            <p:nvSpPr>
              <p:cNvPr id="687" name="Shape 687"/>
              <p:cNvSpPr/>
              <p:nvPr/>
            </p:nvSpPr>
            <p:spPr>
              <a:xfrm>
                <a:off x="2583325" y="2972875"/>
                <a:ext cx="462850" cy="337075"/>
              </a:xfrm>
              <a:custGeom>
                <a:pathLst>
                  <a:path extrusionOk="0" h="13483" w="18514">
                    <a:moveTo>
                      <a:pt x="17048" y="1466"/>
                    </a:moveTo>
                    <a:lnTo>
                      <a:pt x="17048" y="12017"/>
                    </a:lnTo>
                    <a:lnTo>
                      <a:pt x="1466" y="12017"/>
                    </a:lnTo>
                    <a:lnTo>
                      <a:pt x="1466" y="1466"/>
                    </a:lnTo>
                    <a:close/>
                    <a:moveTo>
                      <a:pt x="391" y="1"/>
                    </a:moveTo>
                    <a:lnTo>
                      <a:pt x="318" y="50"/>
                    </a:lnTo>
                    <a:lnTo>
                      <a:pt x="220" y="74"/>
                    </a:lnTo>
                    <a:lnTo>
                      <a:pt x="147" y="148"/>
                    </a:lnTo>
                    <a:lnTo>
                      <a:pt x="98" y="221"/>
                    </a:lnTo>
                    <a:lnTo>
                      <a:pt x="49" y="294"/>
                    </a:lnTo>
                    <a:lnTo>
                      <a:pt x="25" y="392"/>
                    </a:lnTo>
                    <a:lnTo>
                      <a:pt x="1" y="489"/>
                    </a:lnTo>
                    <a:lnTo>
                      <a:pt x="1" y="12994"/>
                    </a:lnTo>
                    <a:lnTo>
                      <a:pt x="25" y="13092"/>
                    </a:lnTo>
                    <a:lnTo>
                      <a:pt x="49" y="13189"/>
                    </a:lnTo>
                    <a:lnTo>
                      <a:pt x="98" y="13263"/>
                    </a:lnTo>
                    <a:lnTo>
                      <a:pt x="147" y="13336"/>
                    </a:lnTo>
                    <a:lnTo>
                      <a:pt x="220" y="13409"/>
                    </a:lnTo>
                    <a:lnTo>
                      <a:pt x="318" y="13434"/>
                    </a:lnTo>
                    <a:lnTo>
                      <a:pt x="391" y="13483"/>
                    </a:lnTo>
                    <a:lnTo>
                      <a:pt x="18123" y="13483"/>
                    </a:lnTo>
                    <a:lnTo>
                      <a:pt x="18196" y="13434"/>
                    </a:lnTo>
                    <a:lnTo>
                      <a:pt x="18293" y="13409"/>
                    </a:lnTo>
                    <a:lnTo>
                      <a:pt x="18367" y="13336"/>
                    </a:lnTo>
                    <a:lnTo>
                      <a:pt x="18416" y="13263"/>
                    </a:lnTo>
                    <a:lnTo>
                      <a:pt x="18464" y="13189"/>
                    </a:lnTo>
                    <a:lnTo>
                      <a:pt x="18489" y="13092"/>
                    </a:lnTo>
                    <a:lnTo>
                      <a:pt x="18513" y="12994"/>
                    </a:lnTo>
                    <a:lnTo>
                      <a:pt x="18513" y="489"/>
                    </a:lnTo>
                    <a:lnTo>
                      <a:pt x="18489" y="392"/>
                    </a:lnTo>
                    <a:lnTo>
                      <a:pt x="18464" y="294"/>
                    </a:lnTo>
                    <a:lnTo>
                      <a:pt x="18416" y="221"/>
                    </a:lnTo>
                    <a:lnTo>
                      <a:pt x="18367" y="148"/>
                    </a:lnTo>
                    <a:lnTo>
                      <a:pt x="18293" y="74"/>
                    </a:lnTo>
                    <a:lnTo>
                      <a:pt x="18196" y="50"/>
                    </a:lnTo>
                    <a:lnTo>
                      <a:pt x="1812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sp>
          <p:nvSpPr>
            <p:cNvPr id="688" name="Shape 688"/>
            <p:cNvSpPr/>
            <p:nvPr/>
          </p:nvSpPr>
          <p:spPr>
            <a:xfrm>
              <a:off x="4032738" y="2205650"/>
              <a:ext cx="1078500" cy="1066500"/>
            </a:xfrm>
            <a:prstGeom prst="mathPlus">
              <a:avLst>
                <a:gd fmla="val 23520" name="adj1"/>
              </a:avLst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Shape 693"/>
          <p:cNvPicPr preferRelativeResize="0"/>
          <p:nvPr/>
        </p:nvPicPr>
        <p:blipFill rotWithShape="1">
          <a:blip r:embed="rId3">
            <a:alphaModFix/>
          </a:blip>
          <a:srcRect b="53521" l="0" r="8684" t="8632"/>
          <a:stretch/>
        </p:blipFill>
        <p:spPr>
          <a:xfrm>
            <a:off x="1053325" y="236725"/>
            <a:ext cx="7037349" cy="163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Shape 694"/>
          <p:cNvPicPr preferRelativeResize="0"/>
          <p:nvPr/>
        </p:nvPicPr>
        <p:blipFill rotWithShape="1">
          <a:blip r:embed="rId4">
            <a:alphaModFix/>
          </a:blip>
          <a:srcRect b="5490" l="0" r="0" t="16188"/>
          <a:stretch/>
        </p:blipFill>
        <p:spPr>
          <a:xfrm>
            <a:off x="1053325" y="1876450"/>
            <a:ext cx="7037349" cy="314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grpSp>
        <p:nvGrpSpPr>
          <p:cNvPr id="700" name="Shape 700"/>
          <p:cNvGrpSpPr/>
          <p:nvPr/>
        </p:nvGrpSpPr>
        <p:grpSpPr>
          <a:xfrm>
            <a:off x="790188" y="778013"/>
            <a:ext cx="312073" cy="312073"/>
            <a:chOff x="1922075" y="1629000"/>
            <a:chExt cx="437200" cy="437200"/>
          </a:xfrm>
        </p:grpSpPr>
        <p:sp>
          <p:nvSpPr>
            <p:cNvPr id="701" name="Shape 701"/>
            <p:cNvSpPr/>
            <p:nvPr/>
          </p:nvSpPr>
          <p:spPr>
            <a:xfrm>
              <a:off x="2208425" y="1629000"/>
              <a:ext cx="150850" cy="150850"/>
            </a:xfrm>
            <a:custGeom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1922075" y="1686400"/>
              <a:ext cx="379800" cy="379800"/>
            </a:xfrm>
            <a:custGeom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703" name="Shape 703"/>
          <p:cNvSpPr txBox="1"/>
          <p:nvPr/>
        </p:nvSpPr>
        <p:spPr>
          <a:xfrm>
            <a:off x="1379650" y="1428750"/>
            <a:ext cx="6882300" cy="29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vo"/>
                <a:ea typeface="Arvo"/>
                <a:cs typeface="Arvo"/>
                <a:sym typeface="Arvo"/>
              </a:rPr>
              <a:t>Greensted, Andrew. "Otsu Thresholding." </a:t>
            </a:r>
            <a:r>
              <a:rPr i="1" lang="en" sz="1100">
                <a:latin typeface="Arvo"/>
                <a:ea typeface="Arvo"/>
                <a:cs typeface="Arvo"/>
                <a:sym typeface="Arvo"/>
              </a:rPr>
              <a:t>The Lab Book Pages</a:t>
            </a:r>
            <a:r>
              <a:rPr lang="en" sz="1100">
                <a:latin typeface="Arvo"/>
                <a:ea typeface="Arvo"/>
                <a:cs typeface="Arvo"/>
                <a:sym typeface="Arvo"/>
              </a:rPr>
              <a:t>.  17 June 2010. Web. 11 May 2017.</a:t>
            </a:r>
            <a:endParaRPr sz="1100">
              <a:latin typeface="Arvo"/>
              <a:ea typeface="Arvo"/>
              <a:cs typeface="Arvo"/>
              <a:sym typeface="Arv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vo"/>
              <a:ea typeface="Arvo"/>
              <a:cs typeface="Arvo"/>
              <a:sym typeface="Arv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vo"/>
                <a:ea typeface="Arvo"/>
                <a:cs typeface="Arvo"/>
                <a:sym typeface="Arvo"/>
              </a:rPr>
              <a:t>Quinlan, J. R. "Induction of Decision Trees." (1985): n. pag. Machine Learning Theory.   Klewer </a:t>
            </a:r>
            <a:endParaRPr sz="1100">
              <a:latin typeface="Arvo"/>
              <a:ea typeface="Arvo"/>
              <a:cs typeface="Arvo"/>
              <a:sym typeface="Arv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vo"/>
                <a:ea typeface="Arvo"/>
                <a:cs typeface="Arvo"/>
                <a:sym typeface="Arvo"/>
              </a:rPr>
              <a:t>Academic Publishers, Boston, 2007. Web. 1 May 2017.   &lt;http://hunch.net/~coms-4771/quinlan.pdf&gt;.</a:t>
            </a:r>
            <a:endParaRPr sz="1100">
              <a:latin typeface="Arvo"/>
              <a:ea typeface="Arvo"/>
              <a:cs typeface="Arvo"/>
              <a:sym typeface="Arvo"/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vo"/>
              <a:ea typeface="Arvo"/>
              <a:cs typeface="Arvo"/>
              <a:sym typeface="Arv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Arvo"/>
                <a:ea typeface="Arvo"/>
                <a:cs typeface="Arvo"/>
                <a:sym typeface="Arvo"/>
              </a:rPr>
              <a:t>Learning To See</a:t>
            </a:r>
            <a:r>
              <a:rPr lang="en" sz="1100">
                <a:latin typeface="Arvo"/>
                <a:ea typeface="Arvo"/>
                <a:cs typeface="Arvo"/>
                <a:sym typeface="Arvo"/>
              </a:rPr>
              <a:t>. Welch Labs, 15 Apr. 2016. Web. 11 May 2017.</a:t>
            </a:r>
            <a:endParaRPr sz="1100">
              <a:latin typeface="Arvo"/>
              <a:ea typeface="Arvo"/>
              <a:cs typeface="Arvo"/>
              <a:sym typeface="Arvo"/>
            </a:endParaRPr>
          </a:p>
          <a:p>
            <a:pPr indent="45720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vo"/>
                <a:ea typeface="Arvo"/>
                <a:cs typeface="Arvo"/>
                <a:sym typeface="Arvo"/>
              </a:rPr>
              <a:t>&lt;https://www.youtube.com/watch?v=i8D90DkCLhI&amp;t=35s&gt;.</a:t>
            </a:r>
            <a:endParaRPr sz="11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4294967295" type="ctrTitle"/>
          </p:nvPr>
        </p:nvSpPr>
        <p:spPr>
          <a:xfrm>
            <a:off x="1826100" y="1049950"/>
            <a:ext cx="5770800" cy="3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D9D9D9"/>
                </a:solidFill>
              </a:rPr>
              <a:t>Questions?</a:t>
            </a:r>
            <a:endParaRPr b="1" sz="7200">
              <a:solidFill>
                <a:srgbClr val="D9D9D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D9D9D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66666"/>
                </a:solidFill>
              </a:rPr>
              <a:t>preston.dunton@gmail.com</a:t>
            </a:r>
            <a:endParaRPr b="1" sz="2400">
              <a:solidFill>
                <a:srgbClr val="666666"/>
              </a:solidFill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800964" y="788752"/>
            <a:ext cx="272850" cy="272850"/>
          </a:xfrm>
          <a:custGeom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1450769" y="297229"/>
            <a:ext cx="6349813" cy="4549034"/>
            <a:chOff x="504050" y="1071112"/>
            <a:chExt cx="3855147" cy="3001276"/>
          </a:xfrm>
        </p:grpSpPr>
        <p:sp>
          <p:nvSpPr>
            <p:cNvPr id="170" name="Shape 170"/>
            <p:cNvSpPr/>
            <p:nvPr/>
          </p:nvSpPr>
          <p:spPr>
            <a:xfrm>
              <a:off x="504050" y="1071112"/>
              <a:ext cx="3855147" cy="3001276"/>
            </a:xfrm>
            <a:custGeom>
              <a:pathLst>
                <a:path extrusionOk="0" h="111665" w="143434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43434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665375" y="1230493"/>
              <a:ext cx="3532500" cy="22557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999999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2326669" y="1059073"/>
            <a:ext cx="1549935" cy="2545054"/>
            <a:chOff x="5930709" y="1400736"/>
            <a:chExt cx="1332017" cy="2529372"/>
          </a:xfrm>
        </p:grpSpPr>
        <p:grpSp>
          <p:nvGrpSpPr>
            <p:cNvPr id="173" name="Shape 173"/>
            <p:cNvGrpSpPr/>
            <p:nvPr/>
          </p:nvGrpSpPr>
          <p:grpSpPr>
            <a:xfrm>
              <a:off x="5930709" y="1400736"/>
              <a:ext cx="1331893" cy="2529372"/>
              <a:chOff x="5195191" y="1001345"/>
              <a:chExt cx="2824200" cy="5054700"/>
            </a:xfrm>
          </p:grpSpPr>
          <p:sp>
            <p:nvSpPr>
              <p:cNvPr id="174" name="Shape 174"/>
              <p:cNvSpPr/>
              <p:nvPr/>
            </p:nvSpPr>
            <p:spPr>
              <a:xfrm rot="10800000">
                <a:off x="5199987" y="1001345"/>
                <a:ext cx="2819400" cy="5054700"/>
              </a:xfrm>
              <a:prstGeom prst="foldedCorner">
                <a:avLst>
                  <a:gd fmla="val 16667" name="adj"/>
                </a:avLst>
              </a:prstGeom>
              <a:solidFill>
                <a:srgbClr val="A64D79"/>
              </a:solidFill>
              <a:ln cap="flat" cmpd="sng" w="38100">
                <a:solidFill>
                  <a:srgbClr val="D5A6B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5" name="Shape 175"/>
              <p:cNvCxnSpPr/>
              <p:nvPr/>
            </p:nvCxnSpPr>
            <p:spPr>
              <a:xfrm>
                <a:off x="5195191" y="2257858"/>
                <a:ext cx="2824200" cy="21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D5A6B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6" name="Shape 176"/>
              <p:cNvSpPr txBox="1"/>
              <p:nvPr/>
            </p:nvSpPr>
            <p:spPr>
              <a:xfrm>
                <a:off x="5484135" y="1071118"/>
                <a:ext cx="2302200" cy="42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C9DAF8"/>
                    </a:solidFill>
                    <a:latin typeface="Orbitron"/>
                    <a:ea typeface="Orbitron"/>
                    <a:cs typeface="Orbitron"/>
                    <a:sym typeface="Orbitron"/>
                  </a:rPr>
                  <a:t>Predictive Model</a:t>
                </a:r>
                <a:endParaRPr sz="1200">
                  <a:solidFill>
                    <a:srgbClr val="C9DAF8"/>
                  </a:solidFill>
                  <a:latin typeface="Orbitron"/>
                  <a:ea typeface="Orbitron"/>
                  <a:cs typeface="Orbitron"/>
                  <a:sym typeface="Orbitron"/>
                </a:endParaRPr>
              </a:p>
            </p:txBody>
          </p:sp>
        </p:grpSp>
        <p:sp>
          <p:nvSpPr>
            <p:cNvPr id="177" name="Shape 177"/>
            <p:cNvSpPr txBox="1"/>
            <p:nvPr/>
          </p:nvSpPr>
          <p:spPr>
            <a:xfrm>
              <a:off x="5970326" y="2029487"/>
              <a:ext cx="1292400" cy="19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9DAF8"/>
                  </a:solidFill>
                  <a:latin typeface="Orbitron"/>
                  <a:ea typeface="Orbitron"/>
                  <a:cs typeface="Orbitron"/>
                  <a:sym typeface="Orbitron"/>
                </a:rPr>
                <a:t>Bananas are yellow.</a:t>
              </a:r>
              <a:endParaRPr>
                <a:solidFill>
                  <a:srgbClr val="C9DAF8"/>
                </a:solidFill>
                <a:latin typeface="Orbitron"/>
                <a:ea typeface="Orbitron"/>
                <a:cs typeface="Orbitron"/>
                <a:sym typeface="Orbitro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9DAF8"/>
                </a:solidFill>
                <a:latin typeface="Orbitron"/>
                <a:ea typeface="Orbitron"/>
                <a:cs typeface="Orbitron"/>
                <a:sym typeface="Orbitron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9DAF8"/>
                  </a:solidFill>
                  <a:latin typeface="Orbitron"/>
                  <a:ea typeface="Orbitron"/>
                  <a:cs typeface="Orbitron"/>
                  <a:sym typeface="Orbitron"/>
                </a:rPr>
                <a:t>Apples are red.</a:t>
              </a:r>
              <a:endParaRPr>
                <a:solidFill>
                  <a:srgbClr val="C9DAF8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</p:grpSp>
      <p:grpSp>
        <p:nvGrpSpPr>
          <p:cNvPr id="178" name="Shape 178"/>
          <p:cNvGrpSpPr/>
          <p:nvPr/>
        </p:nvGrpSpPr>
        <p:grpSpPr>
          <a:xfrm>
            <a:off x="4577531" y="1046942"/>
            <a:ext cx="2378647" cy="2569282"/>
            <a:chOff x="3933256" y="1046942"/>
            <a:chExt cx="2378647" cy="2569282"/>
          </a:xfrm>
        </p:grpSpPr>
        <p:grpSp>
          <p:nvGrpSpPr>
            <p:cNvPr id="179" name="Shape 179"/>
            <p:cNvGrpSpPr/>
            <p:nvPr/>
          </p:nvGrpSpPr>
          <p:grpSpPr>
            <a:xfrm>
              <a:off x="3933256" y="1046942"/>
              <a:ext cx="2378647" cy="2569282"/>
              <a:chOff x="5199984" y="1001300"/>
              <a:chExt cx="2842891" cy="3071100"/>
            </a:xfrm>
          </p:grpSpPr>
          <p:sp>
            <p:nvSpPr>
              <p:cNvPr id="180" name="Shape 180"/>
              <p:cNvSpPr/>
              <p:nvPr/>
            </p:nvSpPr>
            <p:spPr>
              <a:xfrm rot="10800000">
                <a:off x="5199984" y="1001300"/>
                <a:ext cx="2819400" cy="3071100"/>
              </a:xfrm>
              <a:prstGeom prst="foldedCorner">
                <a:avLst>
                  <a:gd fmla="val 16667" name="adj"/>
                </a:avLst>
              </a:prstGeom>
              <a:solidFill>
                <a:srgbClr val="1155CC"/>
              </a:solidFill>
              <a:ln cap="flat" cmpd="sng" w="38100">
                <a:solidFill>
                  <a:srgbClr val="A4C2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1" name="Shape 181"/>
              <p:cNvCxnSpPr/>
              <p:nvPr/>
            </p:nvCxnSpPr>
            <p:spPr>
              <a:xfrm>
                <a:off x="5218675" y="1589225"/>
                <a:ext cx="2824200" cy="216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A4C2F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82" name="Shape 182"/>
              <p:cNvSpPr txBox="1"/>
              <p:nvPr/>
            </p:nvSpPr>
            <p:spPr>
              <a:xfrm>
                <a:off x="5595650" y="1071100"/>
                <a:ext cx="2190600" cy="42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00C200"/>
                    </a:solidFill>
                    <a:latin typeface="Orbitron"/>
                    <a:ea typeface="Orbitron"/>
                    <a:cs typeface="Orbitron"/>
                    <a:sym typeface="Orbitron"/>
                  </a:rPr>
                  <a:t>Testing Data</a:t>
                </a:r>
                <a:endParaRPr sz="1800">
                  <a:solidFill>
                    <a:srgbClr val="00C200"/>
                  </a:solidFill>
                  <a:latin typeface="Orbitron"/>
                  <a:ea typeface="Orbitron"/>
                  <a:cs typeface="Orbitron"/>
                  <a:sym typeface="Orbitron"/>
                </a:endParaRPr>
              </a:p>
            </p:txBody>
          </p:sp>
        </p:grpSp>
        <p:pic>
          <p:nvPicPr>
            <p:cNvPr id="183" name="Shape 1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4524" y="1886501"/>
              <a:ext cx="676199" cy="74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Shape 1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90863" y="2721424"/>
              <a:ext cx="614328" cy="751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Shape 1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59915" y="1729050"/>
              <a:ext cx="676199" cy="901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Shape 18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39366" y="1589750"/>
              <a:ext cx="766421" cy="62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Shape 1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04536" y="2693875"/>
              <a:ext cx="934926" cy="806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Shape 188"/>
          <p:cNvSpPr txBox="1"/>
          <p:nvPr/>
        </p:nvSpPr>
        <p:spPr>
          <a:xfrm>
            <a:off x="4735450" y="2165088"/>
            <a:ext cx="783900" cy="333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Apple</a:t>
            </a:r>
            <a:endParaRPr sz="12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6058300" y="2997975"/>
            <a:ext cx="783900" cy="333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Apple</a:t>
            </a:r>
            <a:endParaRPr sz="12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4864300" y="2997975"/>
            <a:ext cx="936300" cy="333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Banana</a:t>
            </a:r>
            <a:endParaRPr sz="12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199250" y="1754450"/>
            <a:ext cx="936300" cy="333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Banana</a:t>
            </a:r>
            <a:endParaRPr sz="12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6058300" y="2087450"/>
            <a:ext cx="936300" cy="333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rPr>
              <a:t>Banana</a:t>
            </a:r>
            <a:endParaRPr sz="1200">
              <a:solidFill>
                <a:srgbClr val="FFFFFF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Techniques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444075" y="1427100"/>
            <a:ext cx="67254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Supervised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Unsupervised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Reinforcement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Deep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Genetic Algorithms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Artificial Neural Networks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Decision Tree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Clustering Algorithms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Regression Algorithms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Support Vector Machines</a:t>
            </a:r>
            <a:endParaRPr sz="1800"/>
          </a:p>
        </p:txBody>
      </p:sp>
      <p:grpSp>
        <p:nvGrpSpPr>
          <p:cNvPr id="199" name="Shape 199"/>
          <p:cNvGrpSpPr/>
          <p:nvPr/>
        </p:nvGrpSpPr>
        <p:grpSpPr>
          <a:xfrm>
            <a:off x="843080" y="778565"/>
            <a:ext cx="183946" cy="299867"/>
            <a:chOff x="6730350" y="2315900"/>
            <a:chExt cx="257700" cy="420100"/>
          </a:xfrm>
        </p:grpSpPr>
        <p:sp>
          <p:nvSpPr>
            <p:cNvPr id="200" name="Shape 200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Techniques</a:t>
            </a:r>
            <a:endParaRPr/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444075" y="1427100"/>
            <a:ext cx="67254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Supervised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Unsupervised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Reinforcement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Deep Learning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Genetic Algorithms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Artificial Neural Networks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■"/>
            </a:pPr>
            <a:r>
              <a:rPr lang="en" sz="1800">
                <a:solidFill>
                  <a:srgbClr val="3C78D8"/>
                </a:solidFill>
                <a:highlight>
                  <a:srgbClr val="C9DAF8"/>
                </a:highlight>
              </a:rPr>
              <a:t>Decision Tree Learning</a:t>
            </a:r>
            <a:endParaRPr sz="1800">
              <a:solidFill>
                <a:srgbClr val="3C78D8"/>
              </a:solidFill>
              <a:highlight>
                <a:srgbClr val="C9DAF8"/>
              </a:highlight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Clustering Algorithms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Regression Algorithms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Support Vector Machines</a:t>
            </a:r>
            <a:endParaRPr sz="1800"/>
          </a:p>
        </p:txBody>
      </p:sp>
      <p:grpSp>
        <p:nvGrpSpPr>
          <p:cNvPr id="211" name="Shape 211"/>
          <p:cNvGrpSpPr/>
          <p:nvPr/>
        </p:nvGrpSpPr>
        <p:grpSpPr>
          <a:xfrm>
            <a:off x="843080" y="778565"/>
            <a:ext cx="183946" cy="299867"/>
            <a:chOff x="6730350" y="2315900"/>
            <a:chExt cx="257700" cy="420100"/>
          </a:xfrm>
        </p:grpSpPr>
        <p:sp>
          <p:nvSpPr>
            <p:cNvPr id="212" name="Shape 212"/>
            <p:cNvSpPr/>
            <p:nvPr/>
          </p:nvSpPr>
          <p:spPr>
            <a:xfrm>
              <a:off x="6807900" y="26712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6807900" y="2636450"/>
              <a:ext cx="102600" cy="22625"/>
            </a:xfrm>
            <a:custGeom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6807900" y="2706075"/>
              <a:ext cx="102600" cy="29925"/>
            </a:xfrm>
            <a:custGeom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6811575" y="2463675"/>
              <a:ext cx="95275" cy="160600"/>
            </a:xfrm>
            <a:custGeom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6730350" y="2315900"/>
              <a:ext cx="257700" cy="308375"/>
            </a:xfrm>
            <a:custGeom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20860" l="8574" r="57958" t="32977"/>
          <a:stretch/>
        </p:blipFill>
        <p:spPr>
          <a:xfrm>
            <a:off x="5154250" y="1709763"/>
            <a:ext cx="3092525" cy="25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Task</a:t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801931" y="785108"/>
            <a:ext cx="286805" cy="28678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425" y="1541375"/>
            <a:ext cx="6621152" cy="28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835" y="1541375"/>
            <a:ext cx="5046317" cy="28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387" y="1541375"/>
            <a:ext cx="3515230" cy="28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Task</a:t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801931" y="785108"/>
            <a:ext cx="286805" cy="286787"/>
          </a:xfrm>
          <a:custGeom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233" name="Shape 233"/>
          <p:cNvGrpSpPr/>
          <p:nvPr/>
        </p:nvGrpSpPr>
        <p:grpSpPr>
          <a:xfrm>
            <a:off x="1378025" y="1871575"/>
            <a:ext cx="6387938" cy="1926625"/>
            <a:chOff x="1379650" y="1871575"/>
            <a:chExt cx="6387938" cy="1926625"/>
          </a:xfrm>
        </p:grpSpPr>
        <p:pic>
          <p:nvPicPr>
            <p:cNvPr id="234" name="Shape 2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9650" y="1871575"/>
              <a:ext cx="2879476" cy="192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Shape 2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2963" y="1991913"/>
              <a:ext cx="2714625" cy="1685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Shape 236"/>
          <p:cNvGrpSpPr/>
          <p:nvPr/>
        </p:nvGrpSpPr>
        <p:grpSpPr>
          <a:xfrm>
            <a:off x="1018763" y="2061788"/>
            <a:ext cx="7106475" cy="1546201"/>
            <a:chOff x="801925" y="3103388"/>
            <a:chExt cx="7106475" cy="1546201"/>
          </a:xfrm>
        </p:grpSpPr>
        <p:pic>
          <p:nvPicPr>
            <p:cNvPr id="237" name="Shape 2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33549" y="3103389"/>
              <a:ext cx="1546200" cy="15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Shape 2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2850" y="3114488"/>
              <a:ext cx="1524000" cy="15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Shape 2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89950" y="3385513"/>
              <a:ext cx="1218450" cy="1218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Shape 2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66450" y="3103388"/>
              <a:ext cx="1524000" cy="152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Shape 2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01925" y="3385513"/>
              <a:ext cx="1218450" cy="1218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Jourdai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